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5" r:id="rId2"/>
    <p:sldId id="266" r:id="rId3"/>
    <p:sldId id="280" r:id="rId4"/>
    <p:sldId id="282" r:id="rId5"/>
    <p:sldId id="292" r:id="rId6"/>
    <p:sldId id="267" r:id="rId7"/>
    <p:sldId id="291" r:id="rId8"/>
    <p:sldId id="283" r:id="rId9"/>
    <p:sldId id="269" r:id="rId10"/>
    <p:sldId id="270" r:id="rId11"/>
    <p:sldId id="284" r:id="rId12"/>
    <p:sldId id="286" r:id="rId13"/>
    <p:sldId id="287" r:id="rId14"/>
    <p:sldId id="288" r:id="rId15"/>
    <p:sldId id="289" r:id="rId16"/>
    <p:sldId id="271" r:id="rId17"/>
    <p:sldId id="285" r:id="rId18"/>
    <p:sldId id="272" r:id="rId19"/>
    <p:sldId id="273" r:id="rId20"/>
    <p:sldId id="264" r:id="rId21"/>
    <p:sldId id="278" r:id="rId22"/>
    <p:sldId id="290" r:id="rId23"/>
    <p:sldId id="279"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6029"/>
    <a:srgbClr val="093216"/>
    <a:srgbClr val="BEA6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9" autoAdjust="0"/>
    <p:restoredTop sz="94660"/>
  </p:normalViewPr>
  <p:slideViewPr>
    <p:cSldViewPr snapToGrid="0">
      <p:cViewPr>
        <p:scale>
          <a:sx n="131" d="100"/>
          <a:sy n="131" d="100"/>
        </p:scale>
        <p:origin x="1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251E7-BC89-453E-865B-EFE407204452}" type="datetimeFigureOut">
              <a:rPr lang="en-GB" smtClean="0"/>
              <a:t>03/05/2022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CFDCB-9E2F-4263-969B-DCE1476B710B}" type="slidenum">
              <a:rPr lang="en-GB" smtClean="0"/>
              <a:t>‹#›</a:t>
            </a:fld>
            <a:endParaRPr lang="en-GB"/>
          </a:p>
        </p:txBody>
      </p:sp>
    </p:spTree>
    <p:extLst>
      <p:ext uri="{BB962C8B-B14F-4D97-AF65-F5344CB8AC3E}">
        <p14:creationId xmlns:p14="http://schemas.microsoft.com/office/powerpoint/2010/main" val="297293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C731-9298-4D20-AD32-4605BD23EC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C3B5C2-C5C7-4B79-99DD-8054D67D7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86EDF2-C3B4-47A1-BF72-227ADE5B2174}"/>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412AE838-9444-4C8D-8E96-DA08CBB661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EC677F-56B8-4B3F-B5C9-D6DD9E83FEE1}"/>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53874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F4F8D-5831-4776-9468-03448247897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D8867F-3339-4472-A4BB-9565AEF90C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5D6E05-BA3D-4B2C-843E-A95E44D5A726}"/>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2BC6C8E8-6985-4EBD-8CBD-0A06761A9F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952A25-0458-48DA-B201-5A898A2D385C}"/>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217300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46DA6-E135-488C-93AD-4DC7BBB417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E7EBE3-099A-48AC-B695-2FEB36E053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97F3B2-5F13-40D5-B2AE-B12BC0199B56}"/>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FD4D1420-2706-43A0-86C7-9EF8530623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A1D762-220D-497D-B42A-739D1B49F50B}"/>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54941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D176-AECA-4101-A51E-FF88930E7E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4ED79A-EE11-4BF4-9F76-FFBE9E703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B6AE2-B388-45E5-830D-D63B6F1E608A}"/>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E1419CBC-2CE1-46F0-87CF-3BAEA64B93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B81F7F-C81B-465D-B990-A67832C808BF}"/>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405316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7FA1-0DE4-4C22-BEF1-7394A022C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A5210-03D4-4BA3-AEBB-1AECB8DD0A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D5F8A-B177-4987-9E50-3487776B4D9D}"/>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838BB3B3-A2D2-4903-BB68-0915901C3E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9ADF9-1C9F-4651-AB3D-519AAE42E30D}"/>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18713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325A-42D2-4DC1-84B4-5E09F26EC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B27625-FB5B-4FFA-BE17-B1058D443E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BE581C9-4165-412D-8DAD-7B448BC60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16E4F8-0CE2-4BB2-8B01-FB9B0669ECA4}"/>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6" name="Footer Placeholder 5">
            <a:extLst>
              <a:ext uri="{FF2B5EF4-FFF2-40B4-BE49-F238E27FC236}">
                <a16:creationId xmlns:a16="http://schemas.microsoft.com/office/drawing/2014/main" id="{BF7D8BD2-5786-4506-B3AB-E457BDA1CD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FEFCDF-BD88-4557-A0C2-AB7778244210}"/>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74408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5821-2F28-41E9-80CA-AB8D32566BA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309B73-E310-423D-8851-BC0C10DBC3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8F31C-5705-48DA-9D77-54B1BB659A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DBD644-BA65-4C80-A91C-C3DB1B384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F8FC3-6073-4C4E-8D16-F72479739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95173-940A-4A82-A4C7-62D41907E669}"/>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8" name="Footer Placeholder 7">
            <a:extLst>
              <a:ext uri="{FF2B5EF4-FFF2-40B4-BE49-F238E27FC236}">
                <a16:creationId xmlns:a16="http://schemas.microsoft.com/office/drawing/2014/main" id="{0F419EDF-633E-4384-8213-9A4BBF17D1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F67889B-D046-411E-933C-BFD755306869}"/>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76573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3220-CB31-443B-9C93-07C9197FD8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4B9E5F-E327-490B-8C7F-E6C1A9F8D06F}"/>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4" name="Footer Placeholder 3">
            <a:extLst>
              <a:ext uri="{FF2B5EF4-FFF2-40B4-BE49-F238E27FC236}">
                <a16:creationId xmlns:a16="http://schemas.microsoft.com/office/drawing/2014/main" id="{C3BE5944-7887-4468-B96E-A5397A471BB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272DDFF-C100-4354-9E58-22182E51E23A}"/>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294764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119DE-2D95-4AC6-A5F9-1F8A9C768E6F}"/>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3" name="Footer Placeholder 2">
            <a:extLst>
              <a:ext uri="{FF2B5EF4-FFF2-40B4-BE49-F238E27FC236}">
                <a16:creationId xmlns:a16="http://schemas.microsoft.com/office/drawing/2014/main" id="{0C27FCBE-B2E4-4352-ADF8-978A37C435B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7D18EF-9682-420D-BFA5-0BAD58F874C3}"/>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119188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E689-6B9B-4E5E-AC0F-3291960DA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B29C25-FE30-4E64-B4F8-450686218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0684A9-845D-4689-875B-1D8024B88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9BE54-AED2-4FAD-B922-9944B804337A}"/>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6" name="Footer Placeholder 5">
            <a:extLst>
              <a:ext uri="{FF2B5EF4-FFF2-40B4-BE49-F238E27FC236}">
                <a16:creationId xmlns:a16="http://schemas.microsoft.com/office/drawing/2014/main" id="{222CA076-A121-4593-AFD1-5113E6CB7E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15F73E-F2D9-4324-921F-8E261A5ED40C}"/>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56796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145E-C10C-4AC3-973E-B4E7CB97B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5025B9-83DB-4B97-818D-578D9D15D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C7AA9C-62E4-4D40-99BF-4437EFBFF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22467-DE34-4F1E-A5E4-51153AFA4B35}"/>
              </a:ext>
            </a:extLst>
          </p:cNvPr>
          <p:cNvSpPr>
            <a:spLocks noGrp="1"/>
          </p:cNvSpPr>
          <p:nvPr>
            <p:ph type="dt" sz="half" idx="10"/>
          </p:nvPr>
        </p:nvSpPr>
        <p:spPr/>
        <p:txBody>
          <a:bodyPr/>
          <a:lstStyle/>
          <a:p>
            <a:fld id="{AC39EE7B-5E62-4136-8DBC-83145FCCC9A4}" type="datetimeFigureOut">
              <a:rPr lang="en-GB" smtClean="0"/>
              <a:t>03/05/2022</a:t>
            </a:fld>
            <a:endParaRPr lang="en-GB"/>
          </a:p>
        </p:txBody>
      </p:sp>
      <p:sp>
        <p:nvSpPr>
          <p:cNvPr id="6" name="Footer Placeholder 5">
            <a:extLst>
              <a:ext uri="{FF2B5EF4-FFF2-40B4-BE49-F238E27FC236}">
                <a16:creationId xmlns:a16="http://schemas.microsoft.com/office/drawing/2014/main" id="{08A115C7-5C29-43F4-947A-5A6AB623D1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258980-2722-4D2D-AD0D-33E9A24F1322}"/>
              </a:ext>
            </a:extLst>
          </p:cNvPr>
          <p:cNvSpPr>
            <a:spLocks noGrp="1"/>
          </p:cNvSpPr>
          <p:nvPr>
            <p:ph type="sldNum" sz="quarter" idx="12"/>
          </p:nvPr>
        </p:nvSpPr>
        <p:spPr/>
        <p:txBody>
          <a:bodyPr/>
          <a:lstStyle/>
          <a:p>
            <a:fld id="{7144E9E7-BC42-4A3C-A982-FED2F2FCF016}" type="slidenum">
              <a:rPr lang="en-GB" smtClean="0"/>
              <a:t>‹#›</a:t>
            </a:fld>
            <a:endParaRPr lang="en-GB"/>
          </a:p>
        </p:txBody>
      </p:sp>
    </p:spTree>
    <p:extLst>
      <p:ext uri="{BB962C8B-B14F-4D97-AF65-F5344CB8AC3E}">
        <p14:creationId xmlns:p14="http://schemas.microsoft.com/office/powerpoint/2010/main" val="24877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9BEDE1-8F07-4188-BB35-327EEDBDA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7AAB50-6FDA-47F7-873A-15188C79E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23D55D-2501-49FF-BB0A-A33276315B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9EE7B-5E62-4136-8DBC-83145FCCC9A4}" type="datetimeFigureOut">
              <a:rPr lang="en-GB" smtClean="0"/>
              <a:t>03/05/2022</a:t>
            </a:fld>
            <a:endParaRPr lang="en-GB"/>
          </a:p>
        </p:txBody>
      </p:sp>
      <p:sp>
        <p:nvSpPr>
          <p:cNvPr id="5" name="Footer Placeholder 4">
            <a:extLst>
              <a:ext uri="{FF2B5EF4-FFF2-40B4-BE49-F238E27FC236}">
                <a16:creationId xmlns:a16="http://schemas.microsoft.com/office/drawing/2014/main" id="{F6B193CF-6772-414E-AC8B-1A2F28754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439561B-0A96-4E7F-B236-3C024D3F4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4E9E7-BC42-4A3C-A982-FED2F2FCF016}" type="slidenum">
              <a:rPr lang="en-GB" smtClean="0"/>
              <a:t>‹#›</a:t>
            </a:fld>
            <a:endParaRPr lang="en-GB"/>
          </a:p>
        </p:txBody>
      </p:sp>
    </p:spTree>
    <p:extLst>
      <p:ext uri="{BB962C8B-B14F-4D97-AF65-F5344CB8AC3E}">
        <p14:creationId xmlns:p14="http://schemas.microsoft.com/office/powerpoint/2010/main" val="133998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3.xml"/><Relationship Id="rId7"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18" Type="http://schemas.openxmlformats.org/officeDocument/2006/relationships/image" Target="../media/image6.png"/><Relationship Id="rId3" Type="http://schemas.openxmlformats.org/officeDocument/2006/relationships/image" Target="../media/image14.svg"/><Relationship Id="rId21" Type="http://schemas.openxmlformats.org/officeDocument/2006/relationships/slide" Target="slide14.xml"/><Relationship Id="rId7" Type="http://schemas.openxmlformats.org/officeDocument/2006/relationships/image" Target="../media/image19.svg"/><Relationship Id="rId12" Type="http://schemas.openxmlformats.org/officeDocument/2006/relationships/image" Target="../media/image29.png"/><Relationship Id="rId17" Type="http://schemas.openxmlformats.org/officeDocument/2006/relationships/image" Target="../media/image9.png"/><Relationship Id="rId2" Type="http://schemas.openxmlformats.org/officeDocument/2006/relationships/image" Target="../media/image13.png"/><Relationship Id="rId16" Type="http://schemas.openxmlformats.org/officeDocument/2006/relationships/image" Target="../media/image11.png"/><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0.png"/><Relationship Id="rId10" Type="http://schemas.openxmlformats.org/officeDocument/2006/relationships/image" Target="../media/image22.png"/><Relationship Id="rId19" Type="http://schemas.openxmlformats.org/officeDocument/2006/relationships/slide" Target="slide13.xml"/><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5.png"/><Relationship Id="rId22" Type="http://schemas.openxmlformats.org/officeDocument/2006/relationships/slide" Target="slide1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18" Type="http://schemas.openxmlformats.org/officeDocument/2006/relationships/image" Target="../media/image6.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29.png"/><Relationship Id="rId17" Type="http://schemas.openxmlformats.org/officeDocument/2006/relationships/image" Target="../media/image9.png"/><Relationship Id="rId2" Type="http://schemas.openxmlformats.org/officeDocument/2006/relationships/image" Target="../media/image13.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0.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slide" Target="slide17.xml"/><Relationship Id="rId2" Type="http://schemas.openxmlformats.org/officeDocument/2006/relationships/image" Target="../media/image13.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slide" Target="slide17.xml"/><Relationship Id="rId2" Type="http://schemas.openxmlformats.org/officeDocument/2006/relationships/image" Target="../media/image13.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slide" Target="slide17.xml"/><Relationship Id="rId2" Type="http://schemas.openxmlformats.org/officeDocument/2006/relationships/image" Target="../media/image13.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18" Type="http://schemas.openxmlformats.org/officeDocument/2006/relationships/slide" Target="slide17.xml"/><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image" Target="../media/image26.png"/><Relationship Id="rId2" Type="http://schemas.openxmlformats.org/officeDocument/2006/relationships/image" Target="../media/image13.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2.png"/><Relationship Id="rId18" Type="http://schemas.openxmlformats.org/officeDocument/2006/relationships/image" Target="../media/image33.png"/><Relationship Id="rId3" Type="http://schemas.openxmlformats.org/officeDocument/2006/relationships/image" Target="../media/image14.svg"/><Relationship Id="rId21" Type="http://schemas.openxmlformats.org/officeDocument/2006/relationships/image" Target="../media/image27.png"/><Relationship Id="rId7" Type="http://schemas.openxmlformats.org/officeDocument/2006/relationships/image" Target="../media/image19.svg"/><Relationship Id="rId12" Type="http://schemas.openxmlformats.org/officeDocument/2006/relationships/image" Target="../media/image12.png"/><Relationship Id="rId17" Type="http://schemas.openxmlformats.org/officeDocument/2006/relationships/image" Target="../media/image6.png"/><Relationship Id="rId2" Type="http://schemas.openxmlformats.org/officeDocument/2006/relationships/image" Target="../media/image13.png"/><Relationship Id="rId16" Type="http://schemas.openxmlformats.org/officeDocument/2006/relationships/image" Target="../media/image9.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1.png"/><Relationship Id="rId10" Type="http://schemas.openxmlformats.org/officeDocument/2006/relationships/image" Target="../media/image22.png"/><Relationship Id="rId19" Type="http://schemas.openxmlformats.org/officeDocument/2006/relationships/image" Target="../media/image34.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2.png"/><Relationship Id="rId18" Type="http://schemas.openxmlformats.org/officeDocument/2006/relationships/image" Target="../media/image35.png"/><Relationship Id="rId3" Type="http://schemas.openxmlformats.org/officeDocument/2006/relationships/image" Target="../media/image14.svg"/><Relationship Id="rId21" Type="http://schemas.openxmlformats.org/officeDocument/2006/relationships/image" Target="../media/image36.png"/><Relationship Id="rId7" Type="http://schemas.openxmlformats.org/officeDocument/2006/relationships/image" Target="../media/image19.svg"/><Relationship Id="rId12" Type="http://schemas.openxmlformats.org/officeDocument/2006/relationships/image" Target="../media/image12.png"/><Relationship Id="rId17" Type="http://schemas.openxmlformats.org/officeDocument/2006/relationships/image" Target="../media/image6.png"/><Relationship Id="rId2" Type="http://schemas.openxmlformats.org/officeDocument/2006/relationships/image" Target="../media/image13.png"/><Relationship Id="rId16" Type="http://schemas.openxmlformats.org/officeDocument/2006/relationships/image" Target="../media/image9.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1.png"/><Relationship Id="rId10" Type="http://schemas.openxmlformats.org/officeDocument/2006/relationships/image" Target="../media/image22.png"/><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18" Type="http://schemas.openxmlformats.org/officeDocument/2006/relationships/image" Target="../media/image11.png"/><Relationship Id="rId3" Type="http://schemas.openxmlformats.org/officeDocument/2006/relationships/image" Target="../media/image14.svg"/><Relationship Id="rId21" Type="http://schemas.openxmlformats.org/officeDocument/2006/relationships/image" Target="../media/image9.png"/><Relationship Id="rId7" Type="http://schemas.openxmlformats.org/officeDocument/2006/relationships/image" Target="../media/image19.svg"/><Relationship Id="rId12" Type="http://schemas.openxmlformats.org/officeDocument/2006/relationships/image" Target="../media/image29.png"/><Relationship Id="rId17" Type="http://schemas.openxmlformats.org/officeDocument/2006/relationships/image" Target="../media/image15.png"/><Relationship Id="rId2" Type="http://schemas.openxmlformats.org/officeDocument/2006/relationships/image" Target="../media/image13.png"/><Relationship Id="rId16" Type="http://schemas.openxmlformats.org/officeDocument/2006/relationships/slide" Target="slide19.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38.svg"/><Relationship Id="rId10" Type="http://schemas.openxmlformats.org/officeDocument/2006/relationships/image" Target="../media/image22.png"/><Relationship Id="rId19"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9.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slide" Target="slide20.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18" Type="http://schemas.openxmlformats.org/officeDocument/2006/relationships/image" Target="../media/image11.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29.png"/><Relationship Id="rId17" Type="http://schemas.openxmlformats.org/officeDocument/2006/relationships/image" Target="../media/image10.png"/><Relationship Id="rId2" Type="http://schemas.openxmlformats.org/officeDocument/2006/relationships/image" Target="../media/image13.png"/><Relationship Id="rId16" Type="http://schemas.openxmlformats.org/officeDocument/2006/relationships/image" Target="../media/image32.pn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18" Type="http://schemas.openxmlformats.org/officeDocument/2006/relationships/image" Target="../media/image11.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6.png"/><Relationship Id="rId17" Type="http://schemas.openxmlformats.org/officeDocument/2006/relationships/image" Target="../media/image10.png"/><Relationship Id="rId2" Type="http://schemas.openxmlformats.org/officeDocument/2006/relationships/image" Target="../media/image13.png"/><Relationship Id="rId16" Type="http://schemas.openxmlformats.org/officeDocument/2006/relationships/image" Target="../media/image31.pn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4.png"/><Relationship Id="rId10" Type="http://schemas.openxmlformats.org/officeDocument/2006/relationships/image" Target="../media/image22.png"/><Relationship Id="rId19"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slide" Target="slide2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6.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36.png"/><Relationship Id="rId17" Type="http://schemas.openxmlformats.org/officeDocument/2006/relationships/image" Target="../media/image9.png"/><Relationship Id="rId2" Type="http://schemas.openxmlformats.org/officeDocument/2006/relationships/image" Target="../media/image13.png"/><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0.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9.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slide" Target="slide17.xml"/><Relationship Id="rId17" Type="http://schemas.openxmlformats.org/officeDocument/2006/relationships/image" Target="../media/image11.png"/><Relationship Id="rId2" Type="http://schemas.openxmlformats.org/officeDocument/2006/relationships/image" Target="../media/image13.png"/><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4.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3.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35.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xml"/><Relationship Id="rId11"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3.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sv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10" Type="http://schemas.openxmlformats.org/officeDocument/2006/relationships/image" Target="../media/image10.png"/><Relationship Id="rId4" Type="http://schemas.openxmlformats.org/officeDocument/2006/relationships/slide" Target="slide6.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sv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slide" Target="slide4.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svg"/><Relationship Id="rId7" Type="http://schemas.openxmlformats.org/officeDocument/2006/relationships/slide" Target="slide8.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svg"/><Relationship Id="rId7" Type="http://schemas.openxmlformats.org/officeDocument/2006/relationships/slide" Target="slide8.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sv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slide" Target="slide4.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11.png"/><Relationship Id="rId3" Type="http://schemas.openxmlformats.org/officeDocument/2006/relationships/image" Target="../media/image14.svg"/><Relationship Id="rId21" Type="http://schemas.openxmlformats.org/officeDocument/2006/relationships/slide" Target="slide2.xml"/><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10.pn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72D2383-96BD-44EE-879A-6F29349AAEF2}"/>
              </a:ext>
            </a:extLst>
          </p:cNvPr>
          <p:cNvGrpSpPr/>
          <p:nvPr/>
        </p:nvGrpSpPr>
        <p:grpSpPr>
          <a:xfrm>
            <a:off x="1837591" y="824279"/>
            <a:ext cx="8282354" cy="5139104"/>
            <a:chOff x="1859573" y="980342"/>
            <a:chExt cx="8282354" cy="5139104"/>
          </a:xfrm>
        </p:grpSpPr>
        <p:sp>
          <p:nvSpPr>
            <p:cNvPr id="4" name="Rectangle 3">
              <a:extLst>
                <a:ext uri="{FF2B5EF4-FFF2-40B4-BE49-F238E27FC236}">
                  <a16:creationId xmlns:a16="http://schemas.microsoft.com/office/drawing/2014/main" id="{988508AF-A2EE-4F40-B123-153726CD7B97}"/>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2" action="ppaction://hlinksldjump"/>
              <a:extLst>
                <a:ext uri="{FF2B5EF4-FFF2-40B4-BE49-F238E27FC236}">
                  <a16:creationId xmlns:a16="http://schemas.microsoft.com/office/drawing/2014/main" id="{5B276561-0799-4FB8-91B4-33F600C39D31}"/>
                </a:ext>
              </a:extLst>
            </p:cNvPr>
            <p:cNvSpPr/>
            <p:nvPr/>
          </p:nvSpPr>
          <p:spPr>
            <a:xfrm>
              <a:off x="4949134" y="2598127"/>
              <a:ext cx="1825339" cy="34064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lackadder ITC" panose="04020505051007020D02" pitchFamily="82" charset="0"/>
                </a:rPr>
                <a:t>Start</a:t>
              </a:r>
              <a:endParaRPr lang="en-GB" dirty="0">
                <a:solidFill>
                  <a:schemeClr val="tx1"/>
                </a:solidFill>
                <a:latin typeface="Blackadder ITC" panose="04020505051007020D02" pitchFamily="82" charset="0"/>
              </a:endParaRPr>
            </a:p>
          </p:txBody>
        </p:sp>
        <p:sp>
          <p:nvSpPr>
            <p:cNvPr id="39" name="Rectangle 38">
              <a:extLst>
                <a:ext uri="{FF2B5EF4-FFF2-40B4-BE49-F238E27FC236}">
                  <a16:creationId xmlns:a16="http://schemas.microsoft.com/office/drawing/2014/main" id="{FE6926A3-0A64-4619-9880-32F9E8F7BB8E}"/>
                </a:ext>
              </a:extLst>
            </p:cNvPr>
            <p:cNvSpPr/>
            <p:nvPr/>
          </p:nvSpPr>
          <p:spPr>
            <a:xfrm>
              <a:off x="4474744" y="1501332"/>
              <a:ext cx="269176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38100" dir="2700000" algn="tl">
                      <a:srgbClr val="000000">
                        <a:alpha val="43137"/>
                      </a:srgbClr>
                    </a:outerShdw>
                  </a:effectLst>
                  <a:latin typeface="Blackadder ITC" panose="04020505051007020D02" pitchFamily="82" charset="0"/>
                  <a:ea typeface="HGGothicE" panose="020B0400000000000000" pitchFamily="49" charset="-128"/>
                  <a:cs typeface="Aharoni" panose="02010803020104030203" pitchFamily="2" charset="-79"/>
                </a:rPr>
                <a:t>Buccaneer</a:t>
              </a:r>
            </a:p>
          </p:txBody>
        </p:sp>
        <p:sp>
          <p:nvSpPr>
            <p:cNvPr id="40" name="Rectangle 39">
              <a:extLst>
                <a:ext uri="{FF2B5EF4-FFF2-40B4-BE49-F238E27FC236}">
                  <a16:creationId xmlns:a16="http://schemas.microsoft.com/office/drawing/2014/main" id="{BBE214FF-2326-4077-91DD-8337C1EC264E}"/>
                </a:ext>
              </a:extLst>
            </p:cNvPr>
            <p:cNvSpPr/>
            <p:nvPr/>
          </p:nvSpPr>
          <p:spPr>
            <a:xfrm>
              <a:off x="4964405" y="3713710"/>
              <a:ext cx="1825339" cy="33607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lackadder ITC" panose="04020505051007020D02" pitchFamily="82" charset="0"/>
                </a:rPr>
                <a:t>Exit</a:t>
              </a:r>
              <a:endParaRPr lang="en-GB" dirty="0">
                <a:solidFill>
                  <a:schemeClr val="tx1"/>
                </a:solidFill>
                <a:latin typeface="Blackadder ITC" panose="04020505051007020D02" pitchFamily="82" charset="0"/>
              </a:endParaRPr>
            </a:p>
          </p:txBody>
        </p:sp>
      </p:grpSp>
      <p:sp>
        <p:nvSpPr>
          <p:cNvPr id="2" name="TextBox 1">
            <a:extLst>
              <a:ext uri="{FF2B5EF4-FFF2-40B4-BE49-F238E27FC236}">
                <a16:creationId xmlns:a16="http://schemas.microsoft.com/office/drawing/2014/main" id="{DEBEF151-CAC9-4418-A370-6256D8AE0128}"/>
              </a:ext>
            </a:extLst>
          </p:cNvPr>
          <p:cNvSpPr txBox="1"/>
          <p:nvPr/>
        </p:nvSpPr>
        <p:spPr>
          <a:xfrm>
            <a:off x="838200" y="1296865"/>
            <a:ext cx="2311400" cy="923330"/>
          </a:xfrm>
          <a:prstGeom prst="rect">
            <a:avLst/>
          </a:prstGeom>
          <a:solidFill>
            <a:schemeClr val="bg1"/>
          </a:solidFill>
          <a:ln>
            <a:solidFill>
              <a:schemeClr val="tx1"/>
            </a:solidFill>
          </a:ln>
        </p:spPr>
        <p:txBody>
          <a:bodyPr wrap="square" rtlCol="0">
            <a:spAutoFit/>
          </a:bodyPr>
          <a:lstStyle/>
          <a:p>
            <a:r>
              <a:rPr lang="en-US" dirty="0"/>
              <a:t>UC1+UC3+UC4+UC5:</a:t>
            </a:r>
          </a:p>
          <a:p>
            <a:endParaRPr lang="en-US" dirty="0"/>
          </a:p>
          <a:p>
            <a:r>
              <a:rPr lang="en-US" dirty="0"/>
              <a:t>Main menu</a:t>
            </a:r>
            <a:endParaRPr lang="en-GB" dirty="0"/>
          </a:p>
        </p:txBody>
      </p:sp>
      <p:sp>
        <p:nvSpPr>
          <p:cNvPr id="20" name="Rectangle 19">
            <a:hlinkClick r:id="rId3" action="ppaction://hlinksldjump"/>
            <a:extLst>
              <a:ext uri="{FF2B5EF4-FFF2-40B4-BE49-F238E27FC236}">
                <a16:creationId xmlns:a16="http://schemas.microsoft.com/office/drawing/2014/main" id="{E749B671-AEA2-45D3-B5B6-7CFF4AFD8118}"/>
              </a:ext>
            </a:extLst>
          </p:cNvPr>
          <p:cNvSpPr/>
          <p:nvPr/>
        </p:nvSpPr>
        <p:spPr>
          <a:xfrm>
            <a:off x="8213037" y="956019"/>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Help</a:t>
            </a:r>
            <a:endParaRPr lang="en-GB" dirty="0">
              <a:solidFill>
                <a:schemeClr val="tx1"/>
              </a:solidFill>
              <a:latin typeface="Blackadder ITC" panose="04020505051007020D02" pitchFamily="82" charset="0"/>
            </a:endParaRPr>
          </a:p>
        </p:txBody>
      </p:sp>
      <p:pic>
        <p:nvPicPr>
          <p:cNvPr id="6" name="Picture 5" descr="A picture containing silhouette&#10;&#10;Description automatically generated">
            <a:extLst>
              <a:ext uri="{FF2B5EF4-FFF2-40B4-BE49-F238E27FC236}">
                <a16:creationId xmlns:a16="http://schemas.microsoft.com/office/drawing/2014/main" id="{D179FE62-ED22-4E9E-9D54-43561A002233}"/>
              </a:ext>
            </a:extLst>
          </p:cNvPr>
          <p:cNvPicPr>
            <a:picLocks noChangeAspect="1"/>
          </p:cNvPicPr>
          <p:nvPr/>
        </p:nvPicPr>
        <p:blipFill rotWithShape="1">
          <a:blip r:embed="rId4">
            <a:extLst>
              <a:ext uri="{28A0092B-C50C-407E-A947-70E740481C1C}">
                <a14:useLocalDpi xmlns:a14="http://schemas.microsoft.com/office/drawing/2010/main" val="0"/>
              </a:ext>
            </a:extLst>
          </a:blip>
          <a:srcRect t="71612"/>
          <a:stretch/>
        </p:blipFill>
        <p:spPr>
          <a:xfrm>
            <a:off x="1819537" y="4588051"/>
            <a:ext cx="8318462" cy="1399319"/>
          </a:xfrm>
          <a:prstGeom prst="rect">
            <a:avLst/>
          </a:prstGeom>
        </p:spPr>
      </p:pic>
      <p:grpSp>
        <p:nvGrpSpPr>
          <p:cNvPr id="31" name="Group 30">
            <a:extLst>
              <a:ext uri="{FF2B5EF4-FFF2-40B4-BE49-F238E27FC236}">
                <a16:creationId xmlns:a16="http://schemas.microsoft.com/office/drawing/2014/main" id="{48BA6CD9-B7C3-4C79-8AAF-E1722F868A71}"/>
              </a:ext>
            </a:extLst>
          </p:cNvPr>
          <p:cNvGrpSpPr/>
          <p:nvPr/>
        </p:nvGrpSpPr>
        <p:grpSpPr>
          <a:xfrm>
            <a:off x="6718329" y="2215968"/>
            <a:ext cx="3691710" cy="4237537"/>
            <a:chOff x="7453307" y="2268599"/>
            <a:chExt cx="3049836" cy="3378961"/>
          </a:xfrm>
        </p:grpSpPr>
        <p:pic>
          <p:nvPicPr>
            <p:cNvPr id="15" name="Picture 14" descr="A picture containing text&#10;&#10;Description automatically generated">
              <a:extLst>
                <a:ext uri="{FF2B5EF4-FFF2-40B4-BE49-F238E27FC236}">
                  <a16:creationId xmlns:a16="http://schemas.microsoft.com/office/drawing/2014/main" id="{FA312333-C190-476B-8324-1A8CDD1ACF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034" y="3110451"/>
              <a:ext cx="2537109" cy="2537109"/>
            </a:xfrm>
            <a:prstGeom prst="rect">
              <a:avLst/>
            </a:prstGeom>
          </p:spPr>
        </p:pic>
        <p:grpSp>
          <p:nvGrpSpPr>
            <p:cNvPr id="21" name="Group 20">
              <a:extLst>
                <a:ext uri="{FF2B5EF4-FFF2-40B4-BE49-F238E27FC236}">
                  <a16:creationId xmlns:a16="http://schemas.microsoft.com/office/drawing/2014/main" id="{C2D687F0-6404-4EAB-9509-DD3FA58711E6}"/>
                </a:ext>
              </a:extLst>
            </p:cNvPr>
            <p:cNvGrpSpPr/>
            <p:nvPr/>
          </p:nvGrpSpPr>
          <p:grpSpPr>
            <a:xfrm>
              <a:off x="7453307" y="2268599"/>
              <a:ext cx="2757376" cy="2271183"/>
              <a:chOff x="6873858" y="2359533"/>
              <a:chExt cx="2757376" cy="2271183"/>
            </a:xfrm>
          </p:grpSpPr>
          <p:pic>
            <p:nvPicPr>
              <p:cNvPr id="13" name="Picture 12" descr="A picture containing text, plant, leaf&#10;&#10;Description automatically generated">
                <a:extLst>
                  <a:ext uri="{FF2B5EF4-FFF2-40B4-BE49-F238E27FC236}">
                    <a16:creationId xmlns:a16="http://schemas.microsoft.com/office/drawing/2014/main" id="{A1E27B77-0665-4E52-BC5C-506ADDDDD9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3858" y="2359533"/>
                <a:ext cx="2271183" cy="2271183"/>
              </a:xfrm>
              <a:prstGeom prst="rect">
                <a:avLst/>
              </a:prstGeom>
            </p:spPr>
          </p:pic>
          <p:pic>
            <p:nvPicPr>
              <p:cNvPr id="29" name="Picture 28" descr="A picture containing text, plant, leaf&#10;&#10;Description automatically generated">
                <a:extLst>
                  <a:ext uri="{FF2B5EF4-FFF2-40B4-BE49-F238E27FC236}">
                    <a16:creationId xmlns:a16="http://schemas.microsoft.com/office/drawing/2014/main" id="{48A5C9B5-52FD-479E-8877-3A7E14E8A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83725" y="2560991"/>
                <a:ext cx="2047509" cy="2047509"/>
              </a:xfrm>
              <a:prstGeom prst="rect">
                <a:avLst/>
              </a:prstGeom>
            </p:spPr>
          </p:pic>
        </p:grpSp>
      </p:grpSp>
      <p:pic>
        <p:nvPicPr>
          <p:cNvPr id="30" name="Picture 29" descr="A picture containing text, clipart&#10;&#10;Description automatically generated">
            <a:extLst>
              <a:ext uri="{FF2B5EF4-FFF2-40B4-BE49-F238E27FC236}">
                <a16:creationId xmlns:a16="http://schemas.microsoft.com/office/drawing/2014/main" id="{2C5F9292-E284-4858-8A33-EB5FF3F8E7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9032" y="4383527"/>
            <a:ext cx="1083457" cy="1083457"/>
          </a:xfrm>
          <a:prstGeom prst="rect">
            <a:avLst/>
          </a:prstGeom>
        </p:spPr>
      </p:pic>
      <p:pic>
        <p:nvPicPr>
          <p:cNvPr id="42" name="Picture 41" descr="Icon&#10;&#10;Description automatically generated">
            <a:extLst>
              <a:ext uri="{FF2B5EF4-FFF2-40B4-BE49-F238E27FC236}">
                <a16:creationId xmlns:a16="http://schemas.microsoft.com/office/drawing/2014/main" id="{888773A1-ADC6-4299-ABFF-854F326858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4678" y="5352325"/>
            <a:ext cx="617890" cy="617890"/>
          </a:xfrm>
          <a:prstGeom prst="rect">
            <a:avLst/>
          </a:prstGeom>
        </p:spPr>
      </p:pic>
      <p:pic>
        <p:nvPicPr>
          <p:cNvPr id="43" name="Picture 42" descr="Icon&#10;&#10;Description automatically generated">
            <a:extLst>
              <a:ext uri="{FF2B5EF4-FFF2-40B4-BE49-F238E27FC236}">
                <a16:creationId xmlns:a16="http://schemas.microsoft.com/office/drawing/2014/main" id="{4FBDE8BA-0BAD-4F79-A464-A13BA9A4E0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4525" y="5250560"/>
            <a:ext cx="719655" cy="719655"/>
          </a:xfrm>
          <a:prstGeom prst="rect">
            <a:avLst/>
          </a:prstGeom>
        </p:spPr>
      </p:pic>
      <p:pic>
        <p:nvPicPr>
          <p:cNvPr id="23" name="Picture 2">
            <a:extLst>
              <a:ext uri="{FF2B5EF4-FFF2-40B4-BE49-F238E27FC236}">
                <a16:creationId xmlns:a16="http://schemas.microsoft.com/office/drawing/2014/main" id="{FCE67A81-9B75-42A4-B149-2BDFD82DC5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379" y="3856487"/>
            <a:ext cx="1399318" cy="1399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weapon&#10;&#10;Description automatically generated">
            <a:extLst>
              <a:ext uri="{FF2B5EF4-FFF2-40B4-BE49-F238E27FC236}">
                <a16:creationId xmlns:a16="http://schemas.microsoft.com/office/drawing/2014/main" id="{6969698F-3519-4872-A395-72AD870BA7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36864" y="4407833"/>
            <a:ext cx="2127474" cy="2127474"/>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DA88C27-6EB7-4B23-87E1-B7869AA43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1202" y="4858830"/>
            <a:ext cx="1219200" cy="1219200"/>
          </a:xfrm>
          <a:prstGeom prst="rect">
            <a:avLst/>
          </a:prstGeom>
        </p:spPr>
      </p:pic>
      <p:sp>
        <p:nvSpPr>
          <p:cNvPr id="22" name="Rectangle 21">
            <a:extLst>
              <a:ext uri="{FF2B5EF4-FFF2-40B4-BE49-F238E27FC236}">
                <a16:creationId xmlns:a16="http://schemas.microsoft.com/office/drawing/2014/main" id="{FB3020F9-1863-B343-66BB-EC8AFF047DA6}"/>
              </a:ext>
            </a:extLst>
          </p:cNvPr>
          <p:cNvSpPr/>
          <p:nvPr/>
        </p:nvSpPr>
        <p:spPr>
          <a:xfrm>
            <a:off x="4925108" y="2997945"/>
            <a:ext cx="1825339" cy="33607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lackadder ITC" panose="04020505051007020D02" pitchFamily="82" charset="0"/>
              </a:rPr>
              <a:t>Continue</a:t>
            </a:r>
            <a:endParaRPr lang="en-GB" dirty="0">
              <a:solidFill>
                <a:schemeClr val="tx1"/>
              </a:solidFill>
              <a:latin typeface="Blackadder ITC" panose="04020505051007020D02" pitchFamily="82" charset="0"/>
            </a:endParaRPr>
          </a:p>
        </p:txBody>
      </p:sp>
      <p:sp>
        <p:nvSpPr>
          <p:cNvPr id="3" name="TextBox 2">
            <a:extLst>
              <a:ext uri="{FF2B5EF4-FFF2-40B4-BE49-F238E27FC236}">
                <a16:creationId xmlns:a16="http://schemas.microsoft.com/office/drawing/2014/main" id="{A43C3B73-3359-9535-0F5D-0E3EACD64C96}"/>
              </a:ext>
            </a:extLst>
          </p:cNvPr>
          <p:cNvSpPr txBox="1"/>
          <p:nvPr/>
        </p:nvSpPr>
        <p:spPr>
          <a:xfrm>
            <a:off x="10410039" y="1817172"/>
            <a:ext cx="1860645" cy="461665"/>
          </a:xfrm>
          <a:prstGeom prst="rect">
            <a:avLst/>
          </a:prstGeom>
          <a:noFill/>
          <a:ln>
            <a:solidFill>
              <a:schemeClr val="tx1"/>
            </a:solidFill>
          </a:ln>
        </p:spPr>
        <p:txBody>
          <a:bodyPr wrap="square" rtlCol="0">
            <a:spAutoFit/>
          </a:bodyPr>
          <a:lstStyle/>
          <a:p>
            <a:r>
              <a:rPr lang="en-US" sz="1200" dirty="0"/>
              <a:t>Takes you to the rule screen</a:t>
            </a:r>
            <a:endParaRPr lang="en-GB" sz="1200" dirty="0"/>
          </a:p>
        </p:txBody>
      </p:sp>
      <p:sp>
        <p:nvSpPr>
          <p:cNvPr id="24" name="TextBox 23">
            <a:extLst>
              <a:ext uri="{FF2B5EF4-FFF2-40B4-BE49-F238E27FC236}">
                <a16:creationId xmlns:a16="http://schemas.microsoft.com/office/drawing/2014/main" id="{4723DD50-2F99-4441-1326-9CE422741100}"/>
              </a:ext>
            </a:extLst>
          </p:cNvPr>
          <p:cNvSpPr txBox="1"/>
          <p:nvPr/>
        </p:nvSpPr>
        <p:spPr>
          <a:xfrm>
            <a:off x="7372744" y="1619354"/>
            <a:ext cx="1964723" cy="461665"/>
          </a:xfrm>
          <a:prstGeom prst="rect">
            <a:avLst/>
          </a:prstGeom>
          <a:solidFill>
            <a:schemeClr val="bg1"/>
          </a:solidFill>
          <a:ln>
            <a:solidFill>
              <a:schemeClr val="tx1"/>
            </a:solidFill>
          </a:ln>
        </p:spPr>
        <p:txBody>
          <a:bodyPr wrap="square" rtlCol="0">
            <a:spAutoFit/>
          </a:bodyPr>
          <a:lstStyle/>
          <a:p>
            <a:r>
              <a:rPr lang="en-US" sz="1200" dirty="0"/>
              <a:t>Takes you to the nickname screen</a:t>
            </a:r>
            <a:endParaRPr lang="en-GB" sz="1200" dirty="0"/>
          </a:p>
        </p:txBody>
      </p:sp>
      <p:cxnSp>
        <p:nvCxnSpPr>
          <p:cNvPr id="8" name="Straight Arrow Connector 7">
            <a:extLst>
              <a:ext uri="{FF2B5EF4-FFF2-40B4-BE49-F238E27FC236}">
                <a16:creationId xmlns:a16="http://schemas.microsoft.com/office/drawing/2014/main" id="{489543E5-22AC-E35F-B715-3BBC0C1BCD7B}"/>
              </a:ext>
            </a:extLst>
          </p:cNvPr>
          <p:cNvCxnSpPr>
            <a:cxnSpLocks/>
          </p:cNvCxnSpPr>
          <p:nvPr/>
        </p:nvCxnSpPr>
        <p:spPr>
          <a:xfrm flipH="1">
            <a:off x="6750447" y="1962827"/>
            <a:ext cx="604243" cy="498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4D452F-C6CC-34E3-9473-777A1F650661}"/>
              </a:ext>
            </a:extLst>
          </p:cNvPr>
          <p:cNvCxnSpPr>
            <a:cxnSpLocks/>
          </p:cNvCxnSpPr>
          <p:nvPr/>
        </p:nvCxnSpPr>
        <p:spPr>
          <a:xfrm flipH="1" flipV="1">
            <a:off x="10056027" y="1278283"/>
            <a:ext cx="707507" cy="528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93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E140C-0023-54E2-477D-C332E71395BE}"/>
              </a:ext>
            </a:extLst>
          </p:cNvPr>
          <p:cNvGrpSpPr/>
          <p:nvPr/>
        </p:nvGrpSpPr>
        <p:grpSpPr>
          <a:xfrm>
            <a:off x="116027" y="137161"/>
            <a:ext cx="12670333" cy="6720840"/>
            <a:chOff x="116027" y="621609"/>
            <a:chExt cx="10936783" cy="5141809"/>
          </a:xfrm>
        </p:grpSpPr>
        <p:grpSp>
          <p:nvGrpSpPr>
            <p:cNvPr id="4" name="Group 3">
              <a:extLst>
                <a:ext uri="{FF2B5EF4-FFF2-40B4-BE49-F238E27FC236}">
                  <a16:creationId xmlns:a16="http://schemas.microsoft.com/office/drawing/2014/main" id="{92EC63CD-5F57-4EFF-B44A-E09F292EEC72}"/>
                </a:ext>
              </a:extLst>
            </p:cNvPr>
            <p:cNvGrpSpPr/>
            <p:nvPr/>
          </p:nvGrpSpPr>
          <p:grpSpPr>
            <a:xfrm>
              <a:off x="116027" y="621609"/>
              <a:ext cx="10936783" cy="5080056"/>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grpSp>
          <p:nvGrpSpPr>
            <p:cNvPr id="24" name="Group 23">
              <a:extLst>
                <a:ext uri="{FF2B5EF4-FFF2-40B4-BE49-F238E27FC236}">
                  <a16:creationId xmlns:a16="http://schemas.microsoft.com/office/drawing/2014/main" id="{BB674274-1DA4-40CC-B4EB-969DD0A71C0C}"/>
                </a:ext>
              </a:extLst>
            </p:cNvPr>
            <p:cNvGrpSpPr/>
            <p:nvPr/>
          </p:nvGrpSpPr>
          <p:grpSpPr>
            <a:xfrm>
              <a:off x="945223" y="2196929"/>
              <a:ext cx="2649821" cy="2244190"/>
              <a:chOff x="1211580" y="2508250"/>
              <a:chExt cx="4189586" cy="4077969"/>
            </a:xfrm>
          </p:grpSpPr>
          <p:pic>
            <p:nvPicPr>
              <p:cNvPr id="25" name="Graphic 24" descr="Sailboat with solid fill">
                <a:extLst>
                  <a:ext uri="{FF2B5EF4-FFF2-40B4-BE49-F238E27FC236}">
                    <a16:creationId xmlns:a16="http://schemas.microsoft.com/office/drawing/2014/main" id="{A805C421-48A9-44BE-BFA6-67379D6628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211580" y="6167119"/>
                <a:ext cx="419100" cy="419100"/>
              </a:xfrm>
              <a:prstGeom prst="rect">
                <a:avLst/>
              </a:prstGeom>
            </p:spPr>
          </p:pic>
          <p:pic>
            <p:nvPicPr>
              <p:cNvPr id="28" name="Graphic 27" descr="Sailboat with solid fill">
                <a:extLst>
                  <a:ext uri="{FF2B5EF4-FFF2-40B4-BE49-F238E27FC236}">
                    <a16:creationId xmlns:a16="http://schemas.microsoft.com/office/drawing/2014/main" id="{13429470-3938-4F19-ABE0-C65E289F7F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982066" y="2508250"/>
                <a:ext cx="419100" cy="419100"/>
              </a:xfrm>
              <a:prstGeom prst="rect">
                <a:avLst/>
              </a:prstGeom>
            </p:spPr>
          </p:pic>
        </p:grpSp>
        <p:pic>
          <p:nvPicPr>
            <p:cNvPr id="29" name="Graphic 28" descr="Sailboat with solid fill">
              <a:extLst>
                <a:ext uri="{FF2B5EF4-FFF2-40B4-BE49-F238E27FC236}">
                  <a16:creationId xmlns:a16="http://schemas.microsoft.com/office/drawing/2014/main" id="{B9EBD04F-F7B7-48AA-9721-866D9A369D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72783" y="1811932"/>
              <a:ext cx="265072" cy="265072"/>
            </a:xfrm>
            <a:prstGeom prst="rect">
              <a:avLst/>
            </a:prstGeom>
          </p:spPr>
        </p:pic>
        <p:pic>
          <p:nvPicPr>
            <p:cNvPr id="30" name="Graphic 29" descr="Sailboat with solid fill">
              <a:extLst>
                <a:ext uri="{FF2B5EF4-FFF2-40B4-BE49-F238E27FC236}">
                  <a16:creationId xmlns:a16="http://schemas.microsoft.com/office/drawing/2014/main" id="{0E03B1E1-657B-4BC7-A1FC-78FA6D60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296609" y="5498346"/>
              <a:ext cx="265072" cy="265072"/>
            </a:xfrm>
            <a:prstGeom prst="rect">
              <a:avLst/>
            </a:prstGeom>
          </p:spPr>
        </p:pic>
        <p:sp>
          <p:nvSpPr>
            <p:cNvPr id="26" name="TextBox 25">
              <a:extLst>
                <a:ext uri="{FF2B5EF4-FFF2-40B4-BE49-F238E27FC236}">
                  <a16:creationId xmlns:a16="http://schemas.microsoft.com/office/drawing/2014/main" id="{AFCF7171-DC40-4182-B1AE-0711B1D4F2D6}"/>
                </a:ext>
              </a:extLst>
            </p:cNvPr>
            <p:cNvSpPr txBox="1"/>
            <p:nvPr/>
          </p:nvSpPr>
          <p:spPr>
            <a:xfrm>
              <a:off x="7250019" y="1066799"/>
              <a:ext cx="2706366" cy="2462213"/>
            </a:xfrm>
            <a:prstGeom prst="rect">
              <a:avLst/>
            </a:prstGeom>
            <a:solidFill>
              <a:schemeClr val="accent4">
                <a:lumMod val="20000"/>
                <a:lumOff val="80000"/>
              </a:schemeClr>
            </a:solidFill>
            <a:ln w="28575">
              <a:solidFill>
                <a:schemeClr val="tx1"/>
              </a:solidFill>
            </a:ln>
          </p:spPr>
          <p:txBody>
            <a:bodyPr wrap="square" rtlCol="0">
              <a:spAutoFit/>
            </a:bodyPr>
            <a:lstStyle/>
            <a:p>
              <a:r>
                <a:rPr lang="en-US" sz="1400" dirty="0"/>
                <a:t>Player 1</a:t>
              </a:r>
              <a:endParaRPr lang="en-US" sz="2000" dirty="0"/>
            </a:p>
            <a:p>
              <a:endParaRPr lang="en-US" sz="2000" b="1" dirty="0"/>
            </a:p>
            <a:p>
              <a:r>
                <a:rPr lang="en-US" sz="2400" dirty="0">
                  <a:latin typeface="Blackadder ITC" panose="04020505051007020D02" pitchFamily="82" charset="0"/>
                </a:rPr>
                <a:t>You are blown to your Home Port. If your crew total is 3 or less, take 4 crew cards from Pirate Island</a:t>
              </a:r>
            </a:p>
          </p:txBody>
        </p:sp>
        <p:sp>
          <p:nvSpPr>
            <p:cNvPr id="27" name="TextBox 26">
              <a:extLst>
                <a:ext uri="{FF2B5EF4-FFF2-40B4-BE49-F238E27FC236}">
                  <a16:creationId xmlns:a16="http://schemas.microsoft.com/office/drawing/2014/main" id="{A2EA7C96-3A63-4347-A3DD-51E144EDCE28}"/>
                </a:ext>
              </a:extLst>
            </p:cNvPr>
            <p:cNvSpPr txBox="1"/>
            <p:nvPr/>
          </p:nvSpPr>
          <p:spPr>
            <a:xfrm>
              <a:off x="7594937" y="3819687"/>
              <a:ext cx="1461910" cy="1477328"/>
            </a:xfrm>
            <a:prstGeom prst="rect">
              <a:avLst/>
            </a:prstGeom>
            <a:solidFill>
              <a:schemeClr val="bg1"/>
            </a:solidFill>
            <a:ln>
              <a:solidFill>
                <a:schemeClr val="tx1"/>
              </a:solidFill>
            </a:ln>
          </p:spPr>
          <p:txBody>
            <a:bodyPr wrap="square" rtlCol="0">
              <a:spAutoFit/>
            </a:bodyPr>
            <a:lstStyle/>
            <a:p>
              <a:r>
                <a:rPr lang="en-US" dirty="0"/>
                <a:t>UC12+UC15:</a:t>
              </a:r>
            </a:p>
            <a:p>
              <a:endParaRPr lang="en-US" dirty="0"/>
            </a:p>
            <a:p>
              <a:r>
                <a:rPr lang="en-US" dirty="0"/>
                <a:t>Displays the card and its instructions</a:t>
              </a:r>
              <a:endParaRPr lang="en-GB" dirty="0"/>
            </a:p>
          </p:txBody>
        </p:sp>
        <p:grpSp>
          <p:nvGrpSpPr>
            <p:cNvPr id="23" name="Group 22">
              <a:extLst>
                <a:ext uri="{FF2B5EF4-FFF2-40B4-BE49-F238E27FC236}">
                  <a16:creationId xmlns:a16="http://schemas.microsoft.com/office/drawing/2014/main" id="{07126361-69A4-4075-97A4-EAF2B7E0828F}"/>
                </a:ext>
              </a:extLst>
            </p:cNvPr>
            <p:cNvGrpSpPr/>
            <p:nvPr/>
          </p:nvGrpSpPr>
          <p:grpSpPr>
            <a:xfrm>
              <a:off x="269574" y="844147"/>
              <a:ext cx="6672615" cy="4654199"/>
              <a:chOff x="-602825" y="-298450"/>
              <a:chExt cx="10251991" cy="8166099"/>
            </a:xfrm>
          </p:grpSpPr>
          <p:pic>
            <p:nvPicPr>
              <p:cNvPr id="31" name="Picture 30" descr="Diagram&#10;&#10;Description automatically generated with medium confidence">
                <a:extLst>
                  <a:ext uri="{FF2B5EF4-FFF2-40B4-BE49-F238E27FC236}">
                    <a16:creationId xmlns:a16="http://schemas.microsoft.com/office/drawing/2014/main" id="{B8B40719-F2C2-4F01-BA62-F07B9B286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2" name="Picture 2">
                <a:extLst>
                  <a:ext uri="{FF2B5EF4-FFF2-40B4-BE49-F238E27FC236}">
                    <a16:creationId xmlns:a16="http://schemas.microsoft.com/office/drawing/2014/main" id="{AE7F3389-D044-4112-AEEA-71F5FCA09C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B8FC9CA5-BB9D-4E38-97C7-24A4D0E8F6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1CF10D1C-3942-42E5-BCA8-F45C0633E40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9CB5B0E7-7E19-4C12-8DE7-A6720C24CF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9491" y="409731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hlinkClick r:id="rId19" action="ppaction://hlinksldjump"/>
            <a:extLst>
              <a:ext uri="{FF2B5EF4-FFF2-40B4-BE49-F238E27FC236}">
                <a16:creationId xmlns:a16="http://schemas.microsoft.com/office/drawing/2014/main" id="{83ABD451-A203-6E81-9D4A-64817E6AA7C0}"/>
              </a:ext>
            </a:extLst>
          </p:cNvPr>
          <p:cNvSpPr/>
          <p:nvPr/>
        </p:nvSpPr>
        <p:spPr>
          <a:xfrm>
            <a:off x="10862116" y="4687596"/>
            <a:ext cx="1256100" cy="43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2</a:t>
            </a:r>
            <a:endParaRPr lang="en-GB" dirty="0"/>
          </a:p>
        </p:txBody>
      </p:sp>
      <p:sp>
        <p:nvSpPr>
          <p:cNvPr id="38" name="Rectangle 37">
            <a:hlinkClick r:id="rId20" action="ppaction://hlinksldjump"/>
            <a:extLst>
              <a:ext uri="{FF2B5EF4-FFF2-40B4-BE49-F238E27FC236}">
                <a16:creationId xmlns:a16="http://schemas.microsoft.com/office/drawing/2014/main" id="{02C7B56C-7A6B-87A9-BDCD-37697385C6D2}"/>
              </a:ext>
            </a:extLst>
          </p:cNvPr>
          <p:cNvSpPr/>
          <p:nvPr/>
        </p:nvSpPr>
        <p:spPr>
          <a:xfrm>
            <a:off x="10854970" y="4189102"/>
            <a:ext cx="1256100" cy="43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1</a:t>
            </a:r>
            <a:endParaRPr lang="en-GB" dirty="0"/>
          </a:p>
        </p:txBody>
      </p:sp>
      <p:sp>
        <p:nvSpPr>
          <p:cNvPr id="39" name="Rectangle 38">
            <a:hlinkClick r:id="rId21" action="ppaction://hlinksldjump"/>
            <a:extLst>
              <a:ext uri="{FF2B5EF4-FFF2-40B4-BE49-F238E27FC236}">
                <a16:creationId xmlns:a16="http://schemas.microsoft.com/office/drawing/2014/main" id="{260D8886-48EF-7783-F889-F70640C546E6}"/>
              </a:ext>
            </a:extLst>
          </p:cNvPr>
          <p:cNvSpPr/>
          <p:nvPr/>
        </p:nvSpPr>
        <p:spPr>
          <a:xfrm>
            <a:off x="10867295" y="5220743"/>
            <a:ext cx="1256100" cy="43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3</a:t>
            </a:r>
            <a:endParaRPr lang="en-GB" dirty="0"/>
          </a:p>
        </p:txBody>
      </p:sp>
      <p:sp>
        <p:nvSpPr>
          <p:cNvPr id="40" name="Rectangle 39">
            <a:hlinkClick r:id="rId22" action="ppaction://hlinksldjump"/>
            <a:extLst>
              <a:ext uri="{FF2B5EF4-FFF2-40B4-BE49-F238E27FC236}">
                <a16:creationId xmlns:a16="http://schemas.microsoft.com/office/drawing/2014/main" id="{7E5435B5-AD2B-3017-A6A5-77E19D3AFCCD}"/>
              </a:ext>
            </a:extLst>
          </p:cNvPr>
          <p:cNvSpPr/>
          <p:nvPr/>
        </p:nvSpPr>
        <p:spPr>
          <a:xfrm>
            <a:off x="10854226" y="5731021"/>
            <a:ext cx="1256100" cy="43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4</a:t>
            </a:r>
            <a:endParaRPr lang="en-GB" dirty="0"/>
          </a:p>
        </p:txBody>
      </p:sp>
    </p:spTree>
    <p:extLst>
      <p:ext uri="{BB962C8B-B14F-4D97-AF65-F5344CB8AC3E}">
        <p14:creationId xmlns:p14="http://schemas.microsoft.com/office/powerpoint/2010/main" val="144047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8865237-C93C-82DD-F18D-8CBE279EA9A1}"/>
              </a:ext>
            </a:extLst>
          </p:cNvPr>
          <p:cNvGrpSpPr/>
          <p:nvPr/>
        </p:nvGrpSpPr>
        <p:grpSpPr>
          <a:xfrm>
            <a:off x="164951" y="99061"/>
            <a:ext cx="11897509" cy="6812280"/>
            <a:chOff x="-1686709" y="-765231"/>
            <a:chExt cx="17357332" cy="9231084"/>
          </a:xfrm>
        </p:grpSpPr>
        <p:grpSp>
          <p:nvGrpSpPr>
            <p:cNvPr id="4" name="Group 3">
              <a:extLst>
                <a:ext uri="{FF2B5EF4-FFF2-40B4-BE49-F238E27FC236}">
                  <a16:creationId xmlns:a16="http://schemas.microsoft.com/office/drawing/2014/main" id="{92EC63CD-5F57-4EFF-B44A-E09F292EEC72}"/>
                </a:ext>
              </a:extLst>
            </p:cNvPr>
            <p:cNvGrpSpPr/>
            <p:nvPr/>
          </p:nvGrpSpPr>
          <p:grpSpPr>
            <a:xfrm>
              <a:off x="-1621333" y="-765231"/>
              <a:ext cx="17291956" cy="9231084"/>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grpSp>
          <p:nvGrpSpPr>
            <p:cNvPr id="24" name="Group 23">
              <a:extLst>
                <a:ext uri="{FF2B5EF4-FFF2-40B4-BE49-F238E27FC236}">
                  <a16:creationId xmlns:a16="http://schemas.microsoft.com/office/drawing/2014/main" id="{BB674274-1DA4-40CC-B4EB-969DD0A71C0C}"/>
                </a:ext>
              </a:extLst>
            </p:cNvPr>
            <p:cNvGrpSpPr/>
            <p:nvPr/>
          </p:nvGrpSpPr>
          <p:grpSpPr>
            <a:xfrm>
              <a:off x="945223" y="2196928"/>
              <a:ext cx="4189586" cy="4077969"/>
              <a:chOff x="1211580" y="2508250"/>
              <a:chExt cx="4189586" cy="4077969"/>
            </a:xfrm>
          </p:grpSpPr>
          <p:pic>
            <p:nvPicPr>
              <p:cNvPr id="25" name="Graphic 24" descr="Sailboat with solid fill">
                <a:extLst>
                  <a:ext uri="{FF2B5EF4-FFF2-40B4-BE49-F238E27FC236}">
                    <a16:creationId xmlns:a16="http://schemas.microsoft.com/office/drawing/2014/main" id="{A805C421-48A9-44BE-BFA6-67379D6628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211580" y="6167119"/>
                <a:ext cx="419100" cy="419100"/>
              </a:xfrm>
              <a:prstGeom prst="rect">
                <a:avLst/>
              </a:prstGeom>
            </p:spPr>
          </p:pic>
          <p:pic>
            <p:nvPicPr>
              <p:cNvPr id="28" name="Graphic 27" descr="Sailboat with solid fill">
                <a:extLst>
                  <a:ext uri="{FF2B5EF4-FFF2-40B4-BE49-F238E27FC236}">
                    <a16:creationId xmlns:a16="http://schemas.microsoft.com/office/drawing/2014/main" id="{13429470-3938-4F19-ABE0-C65E289F7F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982066" y="2508250"/>
                <a:ext cx="419100" cy="419100"/>
              </a:xfrm>
              <a:prstGeom prst="rect">
                <a:avLst/>
              </a:prstGeom>
            </p:spPr>
          </p:pic>
        </p:grpSp>
        <p:pic>
          <p:nvPicPr>
            <p:cNvPr id="29" name="Graphic 28" descr="Sailboat with solid fill">
              <a:extLst>
                <a:ext uri="{FF2B5EF4-FFF2-40B4-BE49-F238E27FC236}">
                  <a16:creationId xmlns:a16="http://schemas.microsoft.com/office/drawing/2014/main" id="{B9EBD04F-F7B7-48AA-9721-866D9A369D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72783" y="1811932"/>
              <a:ext cx="419100" cy="419100"/>
            </a:xfrm>
            <a:prstGeom prst="rect">
              <a:avLst/>
            </a:prstGeom>
          </p:spPr>
        </p:pic>
        <p:pic>
          <p:nvPicPr>
            <p:cNvPr id="30" name="Graphic 29" descr="Sailboat with solid fill">
              <a:extLst>
                <a:ext uri="{FF2B5EF4-FFF2-40B4-BE49-F238E27FC236}">
                  <a16:creationId xmlns:a16="http://schemas.microsoft.com/office/drawing/2014/main" id="{0E03B1E1-657B-4BC7-A1FC-78FA6D60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296609" y="5498346"/>
              <a:ext cx="419100" cy="419100"/>
            </a:xfrm>
            <a:prstGeom prst="rect">
              <a:avLst/>
            </a:prstGeom>
          </p:spPr>
        </p:pic>
        <p:sp>
          <p:nvSpPr>
            <p:cNvPr id="26" name="TextBox 25">
              <a:extLst>
                <a:ext uri="{FF2B5EF4-FFF2-40B4-BE49-F238E27FC236}">
                  <a16:creationId xmlns:a16="http://schemas.microsoft.com/office/drawing/2014/main" id="{AFCF7171-DC40-4182-B1AE-0711B1D4F2D6}"/>
                </a:ext>
              </a:extLst>
            </p:cNvPr>
            <p:cNvSpPr txBox="1"/>
            <p:nvPr/>
          </p:nvSpPr>
          <p:spPr>
            <a:xfrm>
              <a:off x="8810426" y="-252657"/>
              <a:ext cx="5648523" cy="4003750"/>
            </a:xfrm>
            <a:prstGeom prst="rect">
              <a:avLst/>
            </a:prstGeom>
            <a:solidFill>
              <a:schemeClr val="accent4">
                <a:lumMod val="20000"/>
                <a:lumOff val="80000"/>
              </a:schemeClr>
            </a:solidFill>
            <a:ln w="28575">
              <a:solidFill>
                <a:schemeClr val="tx1"/>
              </a:solidFill>
            </a:ln>
          </p:spPr>
          <p:txBody>
            <a:bodyPr wrap="square" rtlCol="0">
              <a:spAutoFit/>
            </a:bodyPr>
            <a:lstStyle/>
            <a:p>
              <a:r>
                <a:rPr lang="en-US" sz="1400" dirty="0"/>
                <a:t>Player 1</a:t>
              </a:r>
              <a:endParaRPr lang="en-US" sz="2000" dirty="0"/>
            </a:p>
            <a:p>
              <a:endParaRPr lang="en-US" sz="2000" b="1" dirty="0"/>
            </a:p>
            <a:p>
              <a:r>
                <a:rPr lang="en-US" sz="2800" dirty="0">
                  <a:latin typeface="Blackadder ITC" panose="04020505051007020D02" pitchFamily="82" charset="0"/>
                </a:rPr>
                <a:t>You are blown to your Home Port. If your crew total is 3 or less, take 4 crew cards from Pirate Island</a:t>
              </a:r>
            </a:p>
            <a:p>
              <a:endParaRPr lang="en-US" sz="2000" b="1" dirty="0"/>
            </a:p>
            <a:p>
              <a:endParaRPr lang="en-US" sz="2000" b="1" dirty="0"/>
            </a:p>
          </p:txBody>
        </p:sp>
        <p:sp>
          <p:nvSpPr>
            <p:cNvPr id="27" name="TextBox 26">
              <a:extLst>
                <a:ext uri="{FF2B5EF4-FFF2-40B4-BE49-F238E27FC236}">
                  <a16:creationId xmlns:a16="http://schemas.microsoft.com/office/drawing/2014/main" id="{A2EA7C96-3A63-4347-A3DD-51E144EDCE28}"/>
                </a:ext>
              </a:extLst>
            </p:cNvPr>
            <p:cNvSpPr txBox="1"/>
            <p:nvPr/>
          </p:nvSpPr>
          <p:spPr>
            <a:xfrm>
              <a:off x="8810426" y="3985813"/>
              <a:ext cx="4303283" cy="2377226"/>
            </a:xfrm>
            <a:prstGeom prst="rect">
              <a:avLst/>
            </a:prstGeom>
            <a:solidFill>
              <a:schemeClr val="bg1"/>
            </a:solidFill>
            <a:ln>
              <a:solidFill>
                <a:schemeClr val="tx1"/>
              </a:solidFill>
            </a:ln>
          </p:spPr>
          <p:txBody>
            <a:bodyPr wrap="square" rtlCol="0">
              <a:spAutoFit/>
            </a:bodyPr>
            <a:lstStyle/>
            <a:p>
              <a:r>
                <a:rPr lang="en-US" dirty="0"/>
                <a:t>UC12+UC15:</a:t>
              </a:r>
            </a:p>
            <a:p>
              <a:endParaRPr lang="en-US" dirty="0"/>
            </a:p>
            <a:p>
              <a:r>
                <a:rPr lang="en-GB" dirty="0"/>
                <a:t>The instructions of the card have been followed and the player has been blown to their home port</a:t>
              </a:r>
            </a:p>
          </p:txBody>
        </p:sp>
        <p:grpSp>
          <p:nvGrpSpPr>
            <p:cNvPr id="23" name="Group 22">
              <a:extLst>
                <a:ext uri="{FF2B5EF4-FFF2-40B4-BE49-F238E27FC236}">
                  <a16:creationId xmlns:a16="http://schemas.microsoft.com/office/drawing/2014/main" id="{07126361-69A4-4075-97A4-EAF2B7E0828F}"/>
                </a:ext>
              </a:extLst>
            </p:cNvPr>
            <p:cNvGrpSpPr/>
            <p:nvPr/>
          </p:nvGrpSpPr>
          <p:grpSpPr>
            <a:xfrm>
              <a:off x="-1686709" y="-607775"/>
              <a:ext cx="10251991" cy="8166100"/>
              <a:chOff x="-602825" y="-298450"/>
              <a:chExt cx="10251991" cy="8166100"/>
            </a:xfrm>
          </p:grpSpPr>
          <p:pic>
            <p:nvPicPr>
              <p:cNvPr id="31" name="Picture 30" descr="Diagram&#10;&#10;Description automatically generated with medium confidence">
                <a:extLst>
                  <a:ext uri="{FF2B5EF4-FFF2-40B4-BE49-F238E27FC236}">
                    <a16:creationId xmlns:a16="http://schemas.microsoft.com/office/drawing/2014/main" id="{B8B40719-F2C2-4F01-BA62-F07B9B286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2" name="Picture 2">
                <a:extLst>
                  <a:ext uri="{FF2B5EF4-FFF2-40B4-BE49-F238E27FC236}">
                    <a16:creationId xmlns:a16="http://schemas.microsoft.com/office/drawing/2014/main" id="{AE7F3389-D044-4112-AEEA-71F5FCA09C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B8FC9CA5-BB9D-4E38-97C7-24A4D0E8F6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1CF10D1C-3942-42E5-BCA8-F45C0633E40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9CB5B0E7-7E19-4C12-8DE7-A6720C24CF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7875" y="7327650"/>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1888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63D9D2-7B4B-56BC-7C57-B6CFB92C464D}"/>
              </a:ext>
            </a:extLst>
          </p:cNvPr>
          <p:cNvGrpSpPr/>
          <p:nvPr/>
        </p:nvGrpSpPr>
        <p:grpSpPr>
          <a:xfrm>
            <a:off x="0" y="0"/>
            <a:ext cx="12801600" cy="6858000"/>
            <a:chOff x="-1503385" y="-203200"/>
            <a:chExt cx="17291956"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1503385" y="-203200"/>
              <a:ext cx="17291956" cy="9231084"/>
              <a:chOff x="1859573" y="980342"/>
              <a:chExt cx="8743420"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327067"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2"/>
                <a:ext cx="8327067" cy="147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3133728" y="-184423"/>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F0C9A2EA-4933-4D06-ADD6-3D5D36348368}"/>
                </a:ext>
              </a:extLst>
            </p:cNvPr>
            <p:cNvSpPr txBox="1"/>
            <p:nvPr/>
          </p:nvSpPr>
          <p:spPr>
            <a:xfrm>
              <a:off x="9710742" y="1587220"/>
              <a:ext cx="4053605" cy="3354765"/>
            </a:xfrm>
            <a:prstGeom prst="rect">
              <a:avLst/>
            </a:prstGeom>
            <a:solidFill>
              <a:schemeClr val="accent4">
                <a:lumMod val="20000"/>
                <a:lumOff val="80000"/>
              </a:schemeClr>
            </a:solidFill>
            <a:ln w="19050">
              <a:solidFill>
                <a:schemeClr val="tx1"/>
              </a:solidFill>
            </a:ln>
          </p:spPr>
          <p:txBody>
            <a:bodyPr wrap="square" rtlCol="0">
              <a:spAutoFit/>
            </a:bodyPr>
            <a:lstStyle/>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3200" dirty="0">
                <a:latin typeface="Blackadder ITC" panose="04020505051007020D02" pitchFamily="82" charset="0"/>
              </a:endParaRPr>
            </a:p>
            <a:p>
              <a:endParaRPr lang="en-US" sz="2000" dirty="0">
                <a:latin typeface="Blackadder ITC" panose="04020505051007020D02" pitchFamily="82" charset="0"/>
              </a:endParaRPr>
            </a:p>
          </p:txBody>
        </p:sp>
        <p:grpSp>
          <p:nvGrpSpPr>
            <p:cNvPr id="43" name="Group 42">
              <a:extLst>
                <a:ext uri="{FF2B5EF4-FFF2-40B4-BE49-F238E27FC236}">
                  <a16:creationId xmlns:a16="http://schemas.microsoft.com/office/drawing/2014/main" id="{6715487C-0908-4152-AD1D-878212F835D8}"/>
                </a:ext>
              </a:extLst>
            </p:cNvPr>
            <p:cNvGrpSpPr/>
            <p:nvPr/>
          </p:nvGrpSpPr>
          <p:grpSpPr>
            <a:xfrm>
              <a:off x="-1208331" y="119064"/>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2825" y="725445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8631" y="4878829"/>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9737235" y="6576921"/>
              <a:ext cx="3596341" cy="2112812"/>
            </a:xfrm>
            <a:prstGeom prst="rect">
              <a:avLst/>
            </a:prstGeom>
            <a:solidFill>
              <a:schemeClr val="bg1"/>
            </a:solidFill>
            <a:ln>
              <a:solidFill>
                <a:schemeClr val="tx1"/>
              </a:solidFill>
            </a:ln>
          </p:spPr>
          <p:txBody>
            <a:bodyPr wrap="square" rtlCol="0">
              <a:spAutoFit/>
            </a:bodyPr>
            <a:lstStyle/>
            <a:p>
              <a:r>
                <a:rPr lang="en-US" sz="1200"/>
                <a:t>UC13 &amp; UC17: </a:t>
              </a:r>
              <a:r>
                <a:rPr lang="en-US" sz="1200" dirty="0"/>
                <a:t>Chance card effect: give/take crew cards from places (for e.g. card 3)</a:t>
              </a:r>
            </a:p>
            <a:p>
              <a:endParaRPr lang="en-US" sz="1200" dirty="0"/>
            </a:p>
            <a:p>
              <a:r>
                <a:rPr lang="en-US" sz="1200" dirty="0"/>
                <a:t>Player is dealt this chance card. Consequences are implemented and the player receives the specified amount of crew cards.</a:t>
              </a:r>
              <a:endParaRPr lang="en-GB" sz="1200" dirty="0"/>
            </a:p>
          </p:txBody>
        </p:sp>
        <p:sp>
          <p:nvSpPr>
            <p:cNvPr id="37" name="TextBox 36">
              <a:extLst>
                <a:ext uri="{FF2B5EF4-FFF2-40B4-BE49-F238E27FC236}">
                  <a16:creationId xmlns:a16="http://schemas.microsoft.com/office/drawing/2014/main" id="{33EC6DAD-8EE9-1B06-BD02-36E7CF34A4BE}"/>
                </a:ext>
              </a:extLst>
            </p:cNvPr>
            <p:cNvSpPr txBox="1"/>
            <p:nvPr/>
          </p:nvSpPr>
          <p:spPr>
            <a:xfrm>
              <a:off x="10392206" y="1688891"/>
              <a:ext cx="2556959" cy="538561"/>
            </a:xfrm>
            <a:prstGeom prst="rect">
              <a:avLst/>
            </a:prstGeom>
            <a:noFill/>
          </p:spPr>
          <p:txBody>
            <a:bodyPr wrap="square" rtlCol="0">
              <a:spAutoFit/>
            </a:bodyPr>
            <a:lstStyle/>
            <a:p>
              <a:pPr algn="ctr"/>
              <a:r>
                <a:rPr lang="en-US" sz="2000" u="sng" dirty="0">
                  <a:latin typeface="Blackadder ITC" panose="04020505051007020D02" pitchFamily="82" charset="0"/>
                </a:rPr>
                <a:t>Chance card  #</a:t>
              </a:r>
              <a:r>
                <a:rPr lang="en-US" sz="2000" u="sng" dirty="0">
                  <a:latin typeface="Blackadder ITC" pitchFamily="82" charset="77"/>
                </a:rPr>
                <a:t>3</a:t>
              </a:r>
            </a:p>
          </p:txBody>
        </p:sp>
        <p:sp>
          <p:nvSpPr>
            <p:cNvPr id="39" name="Rectangle 38">
              <a:hlinkClick r:id="rId17" action="ppaction://hlinksldjump"/>
              <a:extLst>
                <a:ext uri="{FF2B5EF4-FFF2-40B4-BE49-F238E27FC236}">
                  <a16:creationId xmlns:a16="http://schemas.microsoft.com/office/drawing/2014/main" id="{29EBD648-42BC-650D-A046-276C9D0542DC}"/>
                </a:ext>
              </a:extLst>
            </p:cNvPr>
            <p:cNvSpPr/>
            <p:nvPr/>
          </p:nvSpPr>
          <p:spPr>
            <a:xfrm>
              <a:off x="11398335" y="4497340"/>
              <a:ext cx="1825339" cy="322264"/>
            </a:xfrm>
            <a:prstGeom prst="rect">
              <a:avLst/>
            </a:prstGeom>
            <a:solidFill>
              <a:schemeClr val="accent2">
                <a:lumMod val="50000"/>
                <a:alpha val="774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Close</a:t>
              </a:r>
              <a:endParaRPr lang="en-GB" dirty="0">
                <a:solidFill>
                  <a:schemeClr val="tx1"/>
                </a:solidFill>
                <a:latin typeface="Blackadder ITC" panose="04020505051007020D02" pitchFamily="82" charset="0"/>
              </a:endParaRPr>
            </a:p>
          </p:txBody>
        </p:sp>
        <p:sp>
          <p:nvSpPr>
            <p:cNvPr id="40" name="TextBox 39">
              <a:extLst>
                <a:ext uri="{FF2B5EF4-FFF2-40B4-BE49-F238E27FC236}">
                  <a16:creationId xmlns:a16="http://schemas.microsoft.com/office/drawing/2014/main" id="{37F24E8D-334D-D95A-5C5E-3069BCF0FFA1}"/>
                </a:ext>
              </a:extLst>
            </p:cNvPr>
            <p:cNvSpPr txBox="1"/>
            <p:nvPr/>
          </p:nvSpPr>
          <p:spPr>
            <a:xfrm>
              <a:off x="11187563" y="5428502"/>
              <a:ext cx="3540165" cy="621416"/>
            </a:xfrm>
            <a:prstGeom prst="rect">
              <a:avLst/>
            </a:prstGeom>
            <a:solidFill>
              <a:schemeClr val="bg1"/>
            </a:solidFill>
            <a:ln>
              <a:solidFill>
                <a:schemeClr val="tx1"/>
              </a:solidFill>
            </a:ln>
          </p:spPr>
          <p:txBody>
            <a:bodyPr wrap="square" rtlCol="0">
              <a:spAutoFit/>
            </a:bodyPr>
            <a:lstStyle/>
            <a:p>
              <a:r>
                <a:rPr lang="en-US" sz="1200" dirty="0"/>
                <a:t>Click here to go back to the game screen with the player data shown</a:t>
              </a:r>
              <a:endParaRPr lang="en-GB" sz="1200" dirty="0"/>
            </a:p>
          </p:txBody>
        </p:sp>
        <p:cxnSp>
          <p:nvCxnSpPr>
            <p:cNvPr id="5" name="Straight Arrow Connector 4">
              <a:extLst>
                <a:ext uri="{FF2B5EF4-FFF2-40B4-BE49-F238E27FC236}">
                  <a16:creationId xmlns:a16="http://schemas.microsoft.com/office/drawing/2014/main" id="{D0C487D0-2B49-7FF5-7C23-454B5E14A0FD}"/>
                </a:ext>
              </a:extLst>
            </p:cNvPr>
            <p:cNvCxnSpPr>
              <a:cxnSpLocks noChangeAspect="1"/>
              <a:endCxn id="39" idx="2"/>
            </p:cNvCxnSpPr>
            <p:nvPr/>
          </p:nvCxnSpPr>
          <p:spPr>
            <a:xfrm flipH="1" flipV="1">
              <a:off x="12311004" y="4819604"/>
              <a:ext cx="687144" cy="586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6">
            <a:extLst>
              <a:ext uri="{FF2B5EF4-FFF2-40B4-BE49-F238E27FC236}">
                <a16:creationId xmlns:a16="http://schemas.microsoft.com/office/drawing/2014/main" id="{6C74486D-DE25-DB21-C35B-382B4817F0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21668" y="1377908"/>
            <a:ext cx="383766" cy="4088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CC75F51-30D3-0A6D-244B-72B9CE66073E}"/>
              </a:ext>
            </a:extLst>
          </p:cNvPr>
          <p:cNvSpPr txBox="1"/>
          <p:nvPr/>
        </p:nvSpPr>
        <p:spPr>
          <a:xfrm>
            <a:off x="8477633" y="2066642"/>
            <a:ext cx="2748703" cy="923330"/>
          </a:xfrm>
          <a:prstGeom prst="rect">
            <a:avLst/>
          </a:prstGeom>
          <a:noFill/>
        </p:spPr>
        <p:txBody>
          <a:bodyPr wrap="square" rtlCol="0">
            <a:spAutoFit/>
          </a:bodyPr>
          <a:lstStyle/>
          <a:p>
            <a:r>
              <a:rPr lang="en-GB" dirty="0">
                <a:latin typeface="Blackadder ITC" pitchFamily="82" charset="77"/>
              </a:rPr>
              <a:t>You are blown to Mud Bay. If your crew total is 3 or less, take 4 crew cards from Pirate Island.</a:t>
            </a:r>
          </a:p>
        </p:txBody>
      </p:sp>
    </p:spTree>
    <p:extLst>
      <p:ext uri="{BB962C8B-B14F-4D97-AF65-F5344CB8AC3E}">
        <p14:creationId xmlns:p14="http://schemas.microsoft.com/office/powerpoint/2010/main" val="138297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63D9D2-7B4B-56BC-7C57-B6CFB92C464D}"/>
              </a:ext>
            </a:extLst>
          </p:cNvPr>
          <p:cNvGrpSpPr/>
          <p:nvPr/>
        </p:nvGrpSpPr>
        <p:grpSpPr>
          <a:xfrm>
            <a:off x="0" y="0"/>
            <a:ext cx="12801600" cy="6858000"/>
            <a:chOff x="-1503385" y="-203200"/>
            <a:chExt cx="17291956"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1503385" y="-203200"/>
              <a:ext cx="17291956" cy="9231084"/>
              <a:chOff x="1859573" y="980342"/>
              <a:chExt cx="8743420"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327067"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2"/>
                <a:ext cx="8327067" cy="147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3133728" y="-184423"/>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F0C9A2EA-4933-4D06-ADD6-3D5D36348368}"/>
                </a:ext>
              </a:extLst>
            </p:cNvPr>
            <p:cNvSpPr txBox="1"/>
            <p:nvPr/>
          </p:nvSpPr>
          <p:spPr>
            <a:xfrm>
              <a:off x="9710742" y="1587220"/>
              <a:ext cx="4053605" cy="3354765"/>
            </a:xfrm>
            <a:prstGeom prst="rect">
              <a:avLst/>
            </a:prstGeom>
            <a:solidFill>
              <a:schemeClr val="accent4">
                <a:lumMod val="20000"/>
                <a:lumOff val="80000"/>
              </a:schemeClr>
            </a:solidFill>
            <a:ln w="19050">
              <a:solidFill>
                <a:schemeClr val="tx1"/>
              </a:solidFill>
            </a:ln>
          </p:spPr>
          <p:txBody>
            <a:bodyPr wrap="square" rtlCol="0">
              <a:spAutoFit/>
            </a:bodyPr>
            <a:lstStyle/>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3200" dirty="0">
                <a:latin typeface="Blackadder ITC" panose="04020505051007020D02" pitchFamily="82" charset="0"/>
              </a:endParaRPr>
            </a:p>
            <a:p>
              <a:endParaRPr lang="en-US" sz="2000" dirty="0">
                <a:latin typeface="Blackadder ITC" panose="04020505051007020D02" pitchFamily="82" charset="0"/>
              </a:endParaRPr>
            </a:p>
          </p:txBody>
        </p:sp>
        <p:grpSp>
          <p:nvGrpSpPr>
            <p:cNvPr id="43" name="Group 42">
              <a:extLst>
                <a:ext uri="{FF2B5EF4-FFF2-40B4-BE49-F238E27FC236}">
                  <a16:creationId xmlns:a16="http://schemas.microsoft.com/office/drawing/2014/main" id="{6715487C-0908-4152-AD1D-878212F835D8}"/>
                </a:ext>
              </a:extLst>
            </p:cNvPr>
            <p:cNvGrpSpPr/>
            <p:nvPr/>
          </p:nvGrpSpPr>
          <p:grpSpPr>
            <a:xfrm>
              <a:off x="-1208331" y="119064"/>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051" y="322700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8631" y="4878829"/>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9737235" y="6576921"/>
              <a:ext cx="3596341" cy="1864247"/>
            </a:xfrm>
            <a:prstGeom prst="rect">
              <a:avLst/>
            </a:prstGeom>
            <a:solidFill>
              <a:schemeClr val="bg1"/>
            </a:solidFill>
            <a:ln>
              <a:solidFill>
                <a:schemeClr val="tx1"/>
              </a:solidFill>
            </a:ln>
          </p:spPr>
          <p:txBody>
            <a:bodyPr wrap="square" rtlCol="0">
              <a:spAutoFit/>
            </a:bodyPr>
            <a:lstStyle/>
            <a:p>
              <a:r>
                <a:rPr lang="en-US" sz="1200" dirty="0"/>
                <a:t>UC14: Chance card effect: give/take crew cards from players (for e.g. card 2)</a:t>
              </a:r>
            </a:p>
            <a:p>
              <a:endParaRPr lang="en-US" sz="1200" dirty="0"/>
            </a:p>
            <a:p>
              <a:r>
                <a:rPr lang="en-US" sz="1200" dirty="0"/>
                <a:t>Player is dealt this chance card to present to other player of their choosing. Card must be used at once then returned to pack.</a:t>
              </a:r>
              <a:endParaRPr lang="en-GB" sz="1200" dirty="0"/>
            </a:p>
          </p:txBody>
        </p:sp>
        <p:sp>
          <p:nvSpPr>
            <p:cNvPr id="37" name="TextBox 36">
              <a:extLst>
                <a:ext uri="{FF2B5EF4-FFF2-40B4-BE49-F238E27FC236}">
                  <a16:creationId xmlns:a16="http://schemas.microsoft.com/office/drawing/2014/main" id="{33EC6DAD-8EE9-1B06-BD02-36E7CF34A4BE}"/>
                </a:ext>
              </a:extLst>
            </p:cNvPr>
            <p:cNvSpPr txBox="1"/>
            <p:nvPr/>
          </p:nvSpPr>
          <p:spPr>
            <a:xfrm>
              <a:off x="10392206" y="1688891"/>
              <a:ext cx="2556959" cy="538561"/>
            </a:xfrm>
            <a:prstGeom prst="rect">
              <a:avLst/>
            </a:prstGeom>
            <a:noFill/>
          </p:spPr>
          <p:txBody>
            <a:bodyPr wrap="square" rtlCol="0">
              <a:spAutoFit/>
            </a:bodyPr>
            <a:lstStyle/>
            <a:p>
              <a:pPr algn="ctr"/>
              <a:r>
                <a:rPr lang="en-US" sz="2000" u="sng" dirty="0">
                  <a:latin typeface="Blackadder ITC" panose="04020505051007020D02" pitchFamily="82" charset="0"/>
                </a:rPr>
                <a:t>Chance card  #</a:t>
              </a:r>
              <a:r>
                <a:rPr lang="en-US" sz="2000" u="sng" dirty="0">
                  <a:latin typeface="Blackadder ITC" pitchFamily="82" charset="77"/>
                </a:rPr>
                <a:t>2</a:t>
              </a:r>
            </a:p>
          </p:txBody>
        </p:sp>
        <p:sp>
          <p:nvSpPr>
            <p:cNvPr id="39" name="Rectangle 38">
              <a:hlinkClick r:id="rId17" action="ppaction://hlinksldjump"/>
              <a:extLst>
                <a:ext uri="{FF2B5EF4-FFF2-40B4-BE49-F238E27FC236}">
                  <a16:creationId xmlns:a16="http://schemas.microsoft.com/office/drawing/2014/main" id="{29EBD648-42BC-650D-A046-276C9D0542DC}"/>
                </a:ext>
              </a:extLst>
            </p:cNvPr>
            <p:cNvSpPr/>
            <p:nvPr/>
          </p:nvSpPr>
          <p:spPr>
            <a:xfrm>
              <a:off x="11398335" y="4497340"/>
              <a:ext cx="1825339" cy="322264"/>
            </a:xfrm>
            <a:prstGeom prst="rect">
              <a:avLst/>
            </a:prstGeom>
            <a:solidFill>
              <a:schemeClr val="accent2">
                <a:lumMod val="50000"/>
                <a:alpha val="774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Close</a:t>
              </a:r>
              <a:endParaRPr lang="en-GB" dirty="0">
                <a:solidFill>
                  <a:schemeClr val="tx1"/>
                </a:solidFill>
                <a:latin typeface="Blackadder ITC" panose="04020505051007020D02" pitchFamily="82" charset="0"/>
              </a:endParaRPr>
            </a:p>
          </p:txBody>
        </p:sp>
        <p:sp>
          <p:nvSpPr>
            <p:cNvPr id="40" name="TextBox 39">
              <a:extLst>
                <a:ext uri="{FF2B5EF4-FFF2-40B4-BE49-F238E27FC236}">
                  <a16:creationId xmlns:a16="http://schemas.microsoft.com/office/drawing/2014/main" id="{37F24E8D-334D-D95A-5C5E-3069BCF0FFA1}"/>
                </a:ext>
              </a:extLst>
            </p:cNvPr>
            <p:cNvSpPr txBox="1"/>
            <p:nvPr/>
          </p:nvSpPr>
          <p:spPr>
            <a:xfrm>
              <a:off x="11187563" y="5428502"/>
              <a:ext cx="3540165" cy="621416"/>
            </a:xfrm>
            <a:prstGeom prst="rect">
              <a:avLst/>
            </a:prstGeom>
            <a:solidFill>
              <a:schemeClr val="bg1"/>
            </a:solidFill>
            <a:ln>
              <a:solidFill>
                <a:schemeClr val="tx1"/>
              </a:solidFill>
            </a:ln>
          </p:spPr>
          <p:txBody>
            <a:bodyPr wrap="square" rtlCol="0">
              <a:spAutoFit/>
            </a:bodyPr>
            <a:lstStyle/>
            <a:p>
              <a:r>
                <a:rPr lang="en-US" sz="1200" dirty="0"/>
                <a:t>Click here to go back to the game screen with the player data shown</a:t>
              </a:r>
              <a:endParaRPr lang="en-GB" sz="1200" dirty="0"/>
            </a:p>
          </p:txBody>
        </p:sp>
        <p:cxnSp>
          <p:nvCxnSpPr>
            <p:cNvPr id="5" name="Straight Arrow Connector 4">
              <a:extLst>
                <a:ext uri="{FF2B5EF4-FFF2-40B4-BE49-F238E27FC236}">
                  <a16:creationId xmlns:a16="http://schemas.microsoft.com/office/drawing/2014/main" id="{D0C487D0-2B49-7FF5-7C23-454B5E14A0FD}"/>
                </a:ext>
              </a:extLst>
            </p:cNvPr>
            <p:cNvCxnSpPr>
              <a:cxnSpLocks noChangeAspect="1"/>
              <a:endCxn id="39" idx="2"/>
            </p:cNvCxnSpPr>
            <p:nvPr/>
          </p:nvCxnSpPr>
          <p:spPr>
            <a:xfrm flipH="1" flipV="1">
              <a:off x="12311004" y="4819604"/>
              <a:ext cx="687144" cy="586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6">
            <a:extLst>
              <a:ext uri="{FF2B5EF4-FFF2-40B4-BE49-F238E27FC236}">
                <a16:creationId xmlns:a16="http://schemas.microsoft.com/office/drawing/2014/main" id="{6C74486D-DE25-DB21-C35B-382B4817F0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21668" y="1377908"/>
            <a:ext cx="383766" cy="4088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CC75F51-30D3-0A6D-244B-72B9CE66073E}"/>
              </a:ext>
            </a:extLst>
          </p:cNvPr>
          <p:cNvSpPr txBox="1"/>
          <p:nvPr/>
        </p:nvSpPr>
        <p:spPr>
          <a:xfrm>
            <a:off x="8495436" y="1856043"/>
            <a:ext cx="2748703" cy="954107"/>
          </a:xfrm>
          <a:prstGeom prst="rect">
            <a:avLst/>
          </a:prstGeom>
          <a:noFill/>
        </p:spPr>
        <p:txBody>
          <a:bodyPr wrap="square" rtlCol="0">
            <a:spAutoFit/>
          </a:bodyPr>
          <a:lstStyle/>
          <a:p>
            <a:r>
              <a:rPr lang="en-GB" sz="1400" dirty="0">
                <a:latin typeface="Blackadder ITC" pitchFamily="82" charset="77"/>
              </a:rPr>
              <a:t>Present this card to any player who must then give you 3 crew cards. This card must be used at once then returned to the Chance card pack. Choose a player:</a:t>
            </a:r>
          </a:p>
        </p:txBody>
      </p:sp>
      <p:pic>
        <p:nvPicPr>
          <p:cNvPr id="35" name="Picture 10">
            <a:extLst>
              <a:ext uri="{FF2B5EF4-FFF2-40B4-BE49-F238E27FC236}">
                <a16:creationId xmlns:a16="http://schemas.microsoft.com/office/drawing/2014/main" id="{36EFECA8-8C26-6676-801B-90A412788A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5147" y="2875385"/>
            <a:ext cx="383766" cy="40882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4A8BC4B0-B68D-E444-559B-E39F4C3A89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0242" y="2881343"/>
            <a:ext cx="383766" cy="4088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a:extLst>
              <a:ext uri="{FF2B5EF4-FFF2-40B4-BE49-F238E27FC236}">
                <a16:creationId xmlns:a16="http://schemas.microsoft.com/office/drawing/2014/main" id="{2A322879-6649-209A-8CB7-5187AC5BB4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29356" y="2874134"/>
            <a:ext cx="383766" cy="40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5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63D9D2-7B4B-56BC-7C57-B6CFB92C464D}"/>
              </a:ext>
            </a:extLst>
          </p:cNvPr>
          <p:cNvGrpSpPr/>
          <p:nvPr/>
        </p:nvGrpSpPr>
        <p:grpSpPr>
          <a:xfrm>
            <a:off x="0" y="0"/>
            <a:ext cx="12801600" cy="6858000"/>
            <a:chOff x="-1503385" y="-203200"/>
            <a:chExt cx="17291956"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1503385" y="-203200"/>
              <a:ext cx="17291956" cy="9231084"/>
              <a:chOff x="1859573" y="980342"/>
              <a:chExt cx="8743420"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327067"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2"/>
                <a:ext cx="8327067" cy="147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3133728" y="-184423"/>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F0C9A2EA-4933-4D06-ADD6-3D5D36348368}"/>
                </a:ext>
              </a:extLst>
            </p:cNvPr>
            <p:cNvSpPr txBox="1"/>
            <p:nvPr/>
          </p:nvSpPr>
          <p:spPr>
            <a:xfrm>
              <a:off x="9710742" y="1587220"/>
              <a:ext cx="4053605" cy="3354765"/>
            </a:xfrm>
            <a:prstGeom prst="rect">
              <a:avLst/>
            </a:prstGeom>
            <a:solidFill>
              <a:schemeClr val="accent4">
                <a:lumMod val="20000"/>
                <a:lumOff val="80000"/>
              </a:schemeClr>
            </a:solidFill>
            <a:ln w="19050">
              <a:solidFill>
                <a:schemeClr val="tx1"/>
              </a:solidFill>
            </a:ln>
          </p:spPr>
          <p:txBody>
            <a:bodyPr wrap="square" rtlCol="0">
              <a:spAutoFit/>
            </a:bodyPr>
            <a:lstStyle/>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3200" dirty="0">
                <a:latin typeface="Blackadder ITC" panose="04020505051007020D02" pitchFamily="82" charset="0"/>
              </a:endParaRPr>
            </a:p>
            <a:p>
              <a:endParaRPr lang="en-US" sz="2000" dirty="0">
                <a:latin typeface="Blackadder ITC" panose="04020505051007020D02" pitchFamily="82" charset="0"/>
              </a:endParaRPr>
            </a:p>
          </p:txBody>
        </p:sp>
        <p:grpSp>
          <p:nvGrpSpPr>
            <p:cNvPr id="43" name="Group 42">
              <a:extLst>
                <a:ext uri="{FF2B5EF4-FFF2-40B4-BE49-F238E27FC236}">
                  <a16:creationId xmlns:a16="http://schemas.microsoft.com/office/drawing/2014/main" id="{6715487C-0908-4152-AD1D-878212F835D8}"/>
                </a:ext>
              </a:extLst>
            </p:cNvPr>
            <p:cNvGrpSpPr/>
            <p:nvPr/>
          </p:nvGrpSpPr>
          <p:grpSpPr>
            <a:xfrm>
              <a:off x="-1208331" y="119064"/>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051" y="322700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8631" y="4878829"/>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9737235" y="6576921"/>
              <a:ext cx="3596341" cy="1864247"/>
            </a:xfrm>
            <a:prstGeom prst="rect">
              <a:avLst/>
            </a:prstGeom>
            <a:solidFill>
              <a:schemeClr val="bg1"/>
            </a:solidFill>
            <a:ln>
              <a:solidFill>
                <a:schemeClr val="tx1"/>
              </a:solidFill>
            </a:ln>
          </p:spPr>
          <p:txBody>
            <a:bodyPr wrap="square" rtlCol="0">
              <a:spAutoFit/>
            </a:bodyPr>
            <a:lstStyle/>
            <a:p>
              <a:r>
                <a:rPr lang="en-US" sz="1200" dirty="0"/>
                <a:t>UC15: Chance card effect: give/take treasures from places (for e.g. card23)</a:t>
              </a:r>
            </a:p>
            <a:p>
              <a:endParaRPr lang="en-US" sz="1200" dirty="0"/>
            </a:p>
            <a:p>
              <a:r>
                <a:rPr lang="en-US" sz="1200" dirty="0"/>
                <a:t>Player is dealt this chance card to keep. They can use this card for trading with treasures or crew and must be returned to the chance card pack once used.</a:t>
              </a:r>
              <a:endParaRPr lang="en-GB" sz="1200" dirty="0"/>
            </a:p>
          </p:txBody>
        </p:sp>
        <p:sp>
          <p:nvSpPr>
            <p:cNvPr id="36" name="TextBox 35">
              <a:extLst>
                <a:ext uri="{FF2B5EF4-FFF2-40B4-BE49-F238E27FC236}">
                  <a16:creationId xmlns:a16="http://schemas.microsoft.com/office/drawing/2014/main" id="{DAEC1517-37A3-2DDE-B84E-AC7332DFF05F}"/>
                </a:ext>
              </a:extLst>
            </p:cNvPr>
            <p:cNvSpPr txBox="1"/>
            <p:nvPr/>
          </p:nvSpPr>
          <p:spPr>
            <a:xfrm>
              <a:off x="9881117" y="2529165"/>
              <a:ext cx="3712852" cy="497133"/>
            </a:xfrm>
            <a:prstGeom prst="rect">
              <a:avLst/>
            </a:prstGeom>
            <a:noFill/>
          </p:spPr>
          <p:txBody>
            <a:bodyPr wrap="square" rtlCol="0">
              <a:spAutoFit/>
            </a:bodyPr>
            <a:lstStyle/>
            <a:p>
              <a:r>
                <a:rPr lang="en-GB" dirty="0">
                  <a:latin typeface="Blackadder ITC" pitchFamily="82" charset="77"/>
                </a:rPr>
                <a:t>You received: Doubloons!</a:t>
              </a:r>
            </a:p>
          </p:txBody>
        </p:sp>
        <p:sp>
          <p:nvSpPr>
            <p:cNvPr id="37" name="TextBox 36">
              <a:extLst>
                <a:ext uri="{FF2B5EF4-FFF2-40B4-BE49-F238E27FC236}">
                  <a16:creationId xmlns:a16="http://schemas.microsoft.com/office/drawing/2014/main" id="{33EC6DAD-8EE9-1B06-BD02-36E7CF34A4BE}"/>
                </a:ext>
              </a:extLst>
            </p:cNvPr>
            <p:cNvSpPr txBox="1"/>
            <p:nvPr/>
          </p:nvSpPr>
          <p:spPr>
            <a:xfrm>
              <a:off x="10392206" y="1688891"/>
              <a:ext cx="2556959" cy="538561"/>
            </a:xfrm>
            <a:prstGeom prst="rect">
              <a:avLst/>
            </a:prstGeom>
            <a:noFill/>
          </p:spPr>
          <p:txBody>
            <a:bodyPr wrap="square" rtlCol="0">
              <a:spAutoFit/>
            </a:bodyPr>
            <a:lstStyle/>
            <a:p>
              <a:pPr algn="ctr"/>
              <a:r>
                <a:rPr lang="en-US" sz="2000" u="sng" dirty="0">
                  <a:latin typeface="Blackadder ITC" panose="04020505051007020D02" pitchFamily="82" charset="0"/>
                </a:rPr>
                <a:t>Chance card  #</a:t>
              </a:r>
              <a:r>
                <a:rPr lang="en-US" sz="2000" u="sng" dirty="0">
                  <a:latin typeface="Blackadder ITC" pitchFamily="82" charset="77"/>
                </a:rPr>
                <a:t>23</a:t>
              </a:r>
            </a:p>
          </p:txBody>
        </p:sp>
        <p:sp>
          <p:nvSpPr>
            <p:cNvPr id="39" name="Rectangle 38">
              <a:hlinkClick r:id="rId17" action="ppaction://hlinksldjump"/>
              <a:extLst>
                <a:ext uri="{FF2B5EF4-FFF2-40B4-BE49-F238E27FC236}">
                  <a16:creationId xmlns:a16="http://schemas.microsoft.com/office/drawing/2014/main" id="{29EBD648-42BC-650D-A046-276C9D0542DC}"/>
                </a:ext>
              </a:extLst>
            </p:cNvPr>
            <p:cNvSpPr/>
            <p:nvPr/>
          </p:nvSpPr>
          <p:spPr>
            <a:xfrm>
              <a:off x="11398335" y="4497340"/>
              <a:ext cx="1825339" cy="322264"/>
            </a:xfrm>
            <a:prstGeom prst="rect">
              <a:avLst/>
            </a:prstGeom>
            <a:solidFill>
              <a:schemeClr val="accent2">
                <a:lumMod val="50000"/>
                <a:alpha val="774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Close</a:t>
              </a:r>
              <a:endParaRPr lang="en-GB" dirty="0">
                <a:solidFill>
                  <a:schemeClr val="tx1"/>
                </a:solidFill>
                <a:latin typeface="Blackadder ITC" panose="04020505051007020D02" pitchFamily="82" charset="0"/>
              </a:endParaRPr>
            </a:p>
          </p:txBody>
        </p:sp>
        <p:sp>
          <p:nvSpPr>
            <p:cNvPr id="40" name="TextBox 39">
              <a:extLst>
                <a:ext uri="{FF2B5EF4-FFF2-40B4-BE49-F238E27FC236}">
                  <a16:creationId xmlns:a16="http://schemas.microsoft.com/office/drawing/2014/main" id="{37F24E8D-334D-D95A-5C5E-3069BCF0FFA1}"/>
                </a:ext>
              </a:extLst>
            </p:cNvPr>
            <p:cNvSpPr txBox="1"/>
            <p:nvPr/>
          </p:nvSpPr>
          <p:spPr>
            <a:xfrm>
              <a:off x="11187563" y="5428502"/>
              <a:ext cx="3540165" cy="621416"/>
            </a:xfrm>
            <a:prstGeom prst="rect">
              <a:avLst/>
            </a:prstGeom>
            <a:solidFill>
              <a:schemeClr val="bg1"/>
            </a:solidFill>
            <a:ln>
              <a:solidFill>
                <a:schemeClr val="tx1"/>
              </a:solidFill>
            </a:ln>
          </p:spPr>
          <p:txBody>
            <a:bodyPr wrap="square" rtlCol="0">
              <a:spAutoFit/>
            </a:bodyPr>
            <a:lstStyle/>
            <a:p>
              <a:r>
                <a:rPr lang="en-US" sz="1200" dirty="0"/>
                <a:t>Click here to go back to the game screen with the player data shown</a:t>
              </a:r>
              <a:endParaRPr lang="en-GB" sz="1200" dirty="0"/>
            </a:p>
          </p:txBody>
        </p:sp>
        <p:cxnSp>
          <p:nvCxnSpPr>
            <p:cNvPr id="5" name="Straight Arrow Connector 4">
              <a:extLst>
                <a:ext uri="{FF2B5EF4-FFF2-40B4-BE49-F238E27FC236}">
                  <a16:creationId xmlns:a16="http://schemas.microsoft.com/office/drawing/2014/main" id="{D0C487D0-2B49-7FF5-7C23-454B5E14A0FD}"/>
                </a:ext>
              </a:extLst>
            </p:cNvPr>
            <p:cNvCxnSpPr>
              <a:cxnSpLocks noChangeAspect="1"/>
              <a:endCxn id="39" idx="2"/>
            </p:cNvCxnSpPr>
            <p:nvPr/>
          </p:nvCxnSpPr>
          <p:spPr>
            <a:xfrm flipH="1" flipV="1">
              <a:off x="12311004" y="4819604"/>
              <a:ext cx="687144" cy="586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6">
            <a:extLst>
              <a:ext uri="{FF2B5EF4-FFF2-40B4-BE49-F238E27FC236}">
                <a16:creationId xmlns:a16="http://schemas.microsoft.com/office/drawing/2014/main" id="{6C74486D-DE25-DB21-C35B-382B4817F0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21668" y="1377908"/>
            <a:ext cx="383766" cy="4088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CC75F51-30D3-0A6D-244B-72B9CE66073E}"/>
              </a:ext>
            </a:extLst>
          </p:cNvPr>
          <p:cNvSpPr txBox="1"/>
          <p:nvPr/>
        </p:nvSpPr>
        <p:spPr>
          <a:xfrm>
            <a:off x="8566101" y="2412957"/>
            <a:ext cx="2748703" cy="830997"/>
          </a:xfrm>
          <a:prstGeom prst="rect">
            <a:avLst/>
          </a:prstGeom>
          <a:noFill/>
        </p:spPr>
        <p:txBody>
          <a:bodyPr wrap="square" rtlCol="0">
            <a:spAutoFit/>
          </a:bodyPr>
          <a:lstStyle/>
          <a:p>
            <a:r>
              <a:rPr lang="en-GB" sz="1600" dirty="0">
                <a:latin typeface="Blackadder ITC" pitchFamily="82" charset="77"/>
              </a:rPr>
              <a:t>- This card may be traded for crew or treasure up to value 5 in any port you visit. Keep this card.</a:t>
            </a:r>
          </a:p>
        </p:txBody>
      </p:sp>
    </p:spTree>
    <p:extLst>
      <p:ext uri="{BB962C8B-B14F-4D97-AF65-F5344CB8AC3E}">
        <p14:creationId xmlns:p14="http://schemas.microsoft.com/office/powerpoint/2010/main" val="1568917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63D9D2-7B4B-56BC-7C57-B6CFB92C464D}"/>
              </a:ext>
            </a:extLst>
          </p:cNvPr>
          <p:cNvGrpSpPr/>
          <p:nvPr/>
        </p:nvGrpSpPr>
        <p:grpSpPr>
          <a:xfrm>
            <a:off x="0" y="0"/>
            <a:ext cx="12801600" cy="6858000"/>
            <a:chOff x="-1503385" y="-203200"/>
            <a:chExt cx="17291956"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1503385" y="-203200"/>
              <a:ext cx="17291956" cy="9231084"/>
              <a:chOff x="1859573" y="980342"/>
              <a:chExt cx="8743420"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327067"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2"/>
                <a:ext cx="8327067" cy="147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3133728" y="-184423"/>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F0C9A2EA-4933-4D06-ADD6-3D5D36348368}"/>
                </a:ext>
              </a:extLst>
            </p:cNvPr>
            <p:cNvSpPr txBox="1"/>
            <p:nvPr/>
          </p:nvSpPr>
          <p:spPr>
            <a:xfrm>
              <a:off x="9710742" y="773833"/>
              <a:ext cx="4260612" cy="4515619"/>
            </a:xfrm>
            <a:prstGeom prst="rect">
              <a:avLst/>
            </a:prstGeom>
            <a:solidFill>
              <a:schemeClr val="accent4">
                <a:lumMod val="20000"/>
                <a:lumOff val="80000"/>
              </a:schemeClr>
            </a:solidFill>
            <a:ln w="19050">
              <a:solidFill>
                <a:schemeClr val="tx1"/>
              </a:solidFill>
            </a:ln>
          </p:spPr>
          <p:txBody>
            <a:bodyPr wrap="square" rtlCol="0">
              <a:spAutoFit/>
            </a:bodyPr>
            <a:lstStyle/>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3200" dirty="0">
                <a:latin typeface="Blackadder ITC" panose="04020505051007020D02" pitchFamily="82" charset="0"/>
              </a:endParaRPr>
            </a:p>
            <a:p>
              <a:endParaRPr lang="en-US" sz="2000" dirty="0">
                <a:latin typeface="Blackadder ITC" panose="04020505051007020D02" pitchFamily="82" charset="0"/>
              </a:endParaRPr>
            </a:p>
          </p:txBody>
        </p:sp>
        <p:grpSp>
          <p:nvGrpSpPr>
            <p:cNvPr id="43" name="Group 42">
              <a:extLst>
                <a:ext uri="{FF2B5EF4-FFF2-40B4-BE49-F238E27FC236}">
                  <a16:creationId xmlns:a16="http://schemas.microsoft.com/office/drawing/2014/main" id="{6715487C-0908-4152-AD1D-878212F835D8}"/>
                </a:ext>
              </a:extLst>
            </p:cNvPr>
            <p:cNvGrpSpPr/>
            <p:nvPr/>
          </p:nvGrpSpPr>
          <p:grpSpPr>
            <a:xfrm>
              <a:off x="-1208331" y="119064"/>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051" y="322700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9331" y="3644535"/>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9737235" y="6576921"/>
              <a:ext cx="3596341" cy="2112812"/>
            </a:xfrm>
            <a:prstGeom prst="rect">
              <a:avLst/>
            </a:prstGeom>
            <a:solidFill>
              <a:schemeClr val="bg1"/>
            </a:solidFill>
            <a:ln>
              <a:solidFill>
                <a:schemeClr val="tx1"/>
              </a:solidFill>
            </a:ln>
          </p:spPr>
          <p:txBody>
            <a:bodyPr wrap="square" rtlCol="0">
              <a:spAutoFit/>
            </a:bodyPr>
            <a:lstStyle/>
            <a:p>
              <a:r>
                <a:rPr lang="en-US" sz="1200" dirty="0"/>
                <a:t>UC16: Chance card effect: give/take treasures to other players (for e.g. card7)</a:t>
              </a:r>
            </a:p>
            <a:p>
              <a:endParaRPr lang="en-US" sz="1200" dirty="0"/>
            </a:p>
            <a:p>
              <a:r>
                <a:rPr lang="en-US" sz="1200" dirty="0"/>
                <a:t>Player loses valuables from their hands (either treasure or crew), the lowest value treasure or crew is given to nearest player.</a:t>
              </a:r>
              <a:endParaRPr lang="en-GB" sz="1200" dirty="0"/>
            </a:p>
          </p:txBody>
        </p:sp>
        <p:pic>
          <p:nvPicPr>
            <p:cNvPr id="29" name="Picture 28" descr="A picture containing silhouette, night sky&#10;&#10;Description automatically generated">
              <a:extLst>
                <a:ext uri="{FF2B5EF4-FFF2-40B4-BE49-F238E27FC236}">
                  <a16:creationId xmlns:a16="http://schemas.microsoft.com/office/drawing/2014/main" id="{D2E95D46-B925-C01D-C115-D42762838325}"/>
                </a:ext>
              </a:extLst>
            </p:cNvPr>
            <p:cNvPicPr>
              <a:picLocks noChangeAspect="1"/>
            </p:cNvPicPr>
            <p:nvPr/>
          </p:nvPicPr>
          <p:blipFill rotWithShape="1">
            <a:blip r:embed="rId17">
              <a:extLst>
                <a:ext uri="{28A0092B-C50C-407E-A947-70E740481C1C}">
                  <a14:useLocalDpi xmlns:a14="http://schemas.microsoft.com/office/drawing/2010/main" val="0"/>
                </a:ext>
              </a:extLst>
            </a:blip>
            <a:srcRect l="27605" t="34576" r="35676" b="26210"/>
            <a:stretch/>
          </p:blipFill>
          <p:spPr>
            <a:xfrm>
              <a:off x="10200962" y="3508304"/>
              <a:ext cx="708335" cy="756468"/>
            </a:xfrm>
            <a:prstGeom prst="rect">
              <a:avLst/>
            </a:prstGeom>
          </p:spPr>
        </p:pic>
        <p:sp>
          <p:nvSpPr>
            <p:cNvPr id="2" name="TextBox 1">
              <a:extLst>
                <a:ext uri="{FF2B5EF4-FFF2-40B4-BE49-F238E27FC236}">
                  <a16:creationId xmlns:a16="http://schemas.microsoft.com/office/drawing/2014/main" id="{6C9AB3DE-5359-CFA9-0118-556BC1BD07CA}"/>
                </a:ext>
              </a:extLst>
            </p:cNvPr>
            <p:cNvSpPr txBox="1"/>
            <p:nvPr/>
          </p:nvSpPr>
          <p:spPr>
            <a:xfrm>
              <a:off x="11030849" y="3597709"/>
              <a:ext cx="1620393" cy="538561"/>
            </a:xfrm>
            <a:prstGeom prst="rect">
              <a:avLst/>
            </a:prstGeom>
            <a:noFill/>
          </p:spPr>
          <p:txBody>
            <a:bodyPr wrap="square" rtlCol="0">
              <a:spAutoFit/>
            </a:bodyPr>
            <a:lstStyle/>
            <a:p>
              <a:r>
                <a:rPr lang="en-US" sz="2000" dirty="0">
                  <a:latin typeface="Blackadder ITC" pitchFamily="82" charset="77"/>
                </a:rPr>
                <a:t>x1                to         </a:t>
              </a:r>
            </a:p>
          </p:txBody>
        </p:sp>
        <p:sp>
          <p:nvSpPr>
            <p:cNvPr id="36" name="TextBox 35">
              <a:extLst>
                <a:ext uri="{FF2B5EF4-FFF2-40B4-BE49-F238E27FC236}">
                  <a16:creationId xmlns:a16="http://schemas.microsoft.com/office/drawing/2014/main" id="{DAEC1517-37A3-2DDE-B84E-AC7332DFF05F}"/>
                </a:ext>
              </a:extLst>
            </p:cNvPr>
            <p:cNvSpPr txBox="1"/>
            <p:nvPr/>
          </p:nvSpPr>
          <p:spPr>
            <a:xfrm>
              <a:off x="9984621" y="1581152"/>
              <a:ext cx="3712852" cy="1864247"/>
            </a:xfrm>
            <a:prstGeom prst="rect">
              <a:avLst/>
            </a:prstGeom>
            <a:noFill/>
          </p:spPr>
          <p:txBody>
            <a:bodyPr wrap="square" rtlCol="0">
              <a:spAutoFit/>
            </a:bodyPr>
            <a:lstStyle/>
            <a:p>
              <a:r>
                <a:rPr lang="en-GB" sz="1400" dirty="0">
                  <a:latin typeface="Blackadder ITC" pitchFamily="82" charset="77"/>
                </a:rPr>
                <a:t>One treasure from your ship or 2 crew cards from your hand are lost and washed overboard to the nearest ship. If 2 ships are equidistant from yours, you may ignore this instruction.</a:t>
              </a:r>
            </a:p>
            <a:p>
              <a:endParaRPr lang="en-GB" sz="1400" dirty="0">
                <a:latin typeface="Blackadder ITC" pitchFamily="82" charset="77"/>
              </a:endParaRPr>
            </a:p>
            <a:p>
              <a:r>
                <a:rPr lang="en-US" sz="1400" dirty="0">
                  <a:latin typeface="Blackadder ITC" pitchFamily="82" charset="77"/>
                </a:rPr>
                <a:t>You have lost your least valuable treasure </a:t>
              </a:r>
            </a:p>
          </p:txBody>
        </p:sp>
        <p:sp>
          <p:nvSpPr>
            <p:cNvPr id="37" name="TextBox 36">
              <a:extLst>
                <a:ext uri="{FF2B5EF4-FFF2-40B4-BE49-F238E27FC236}">
                  <a16:creationId xmlns:a16="http://schemas.microsoft.com/office/drawing/2014/main" id="{33EC6DAD-8EE9-1B06-BD02-36E7CF34A4BE}"/>
                </a:ext>
              </a:extLst>
            </p:cNvPr>
            <p:cNvSpPr txBox="1"/>
            <p:nvPr/>
          </p:nvSpPr>
          <p:spPr>
            <a:xfrm>
              <a:off x="10632811" y="974536"/>
              <a:ext cx="2556959" cy="538561"/>
            </a:xfrm>
            <a:prstGeom prst="rect">
              <a:avLst/>
            </a:prstGeom>
            <a:noFill/>
          </p:spPr>
          <p:txBody>
            <a:bodyPr wrap="square" rtlCol="0">
              <a:spAutoFit/>
            </a:bodyPr>
            <a:lstStyle/>
            <a:p>
              <a:pPr algn="ctr"/>
              <a:r>
                <a:rPr lang="en-US" sz="2000" u="sng" dirty="0">
                  <a:latin typeface="Blackadder ITC" panose="04020505051007020D02" pitchFamily="82" charset="0"/>
                </a:rPr>
                <a:t>Chance card  #</a:t>
              </a:r>
              <a:r>
                <a:rPr lang="en-US" sz="2000" u="sng" dirty="0">
                  <a:latin typeface="Blackadder ITC" pitchFamily="82" charset="77"/>
                </a:rPr>
                <a:t>7</a:t>
              </a:r>
            </a:p>
          </p:txBody>
        </p:sp>
        <p:sp>
          <p:nvSpPr>
            <p:cNvPr id="39" name="Rectangle 38">
              <a:hlinkClick r:id="rId18" action="ppaction://hlinksldjump"/>
              <a:extLst>
                <a:ext uri="{FF2B5EF4-FFF2-40B4-BE49-F238E27FC236}">
                  <a16:creationId xmlns:a16="http://schemas.microsoft.com/office/drawing/2014/main" id="{29EBD648-42BC-650D-A046-276C9D0542DC}"/>
                </a:ext>
              </a:extLst>
            </p:cNvPr>
            <p:cNvSpPr/>
            <p:nvPr/>
          </p:nvSpPr>
          <p:spPr>
            <a:xfrm>
              <a:off x="11992335" y="4829866"/>
              <a:ext cx="1825339" cy="322264"/>
            </a:xfrm>
            <a:prstGeom prst="rect">
              <a:avLst/>
            </a:prstGeom>
            <a:solidFill>
              <a:schemeClr val="accent2">
                <a:lumMod val="50000"/>
                <a:alpha val="77455"/>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Close</a:t>
              </a:r>
              <a:endParaRPr lang="en-GB" dirty="0">
                <a:solidFill>
                  <a:schemeClr val="tx1"/>
                </a:solidFill>
                <a:latin typeface="Blackadder ITC" panose="04020505051007020D02" pitchFamily="82" charset="0"/>
              </a:endParaRPr>
            </a:p>
          </p:txBody>
        </p:sp>
        <p:sp>
          <p:nvSpPr>
            <p:cNvPr id="40" name="TextBox 39">
              <a:extLst>
                <a:ext uri="{FF2B5EF4-FFF2-40B4-BE49-F238E27FC236}">
                  <a16:creationId xmlns:a16="http://schemas.microsoft.com/office/drawing/2014/main" id="{37F24E8D-334D-D95A-5C5E-3069BCF0FFA1}"/>
                </a:ext>
              </a:extLst>
            </p:cNvPr>
            <p:cNvSpPr txBox="1"/>
            <p:nvPr/>
          </p:nvSpPr>
          <p:spPr>
            <a:xfrm>
              <a:off x="11246623" y="5583323"/>
              <a:ext cx="3540165" cy="621416"/>
            </a:xfrm>
            <a:prstGeom prst="rect">
              <a:avLst/>
            </a:prstGeom>
            <a:solidFill>
              <a:schemeClr val="bg1"/>
            </a:solidFill>
            <a:ln>
              <a:solidFill>
                <a:schemeClr val="tx1"/>
              </a:solidFill>
            </a:ln>
          </p:spPr>
          <p:txBody>
            <a:bodyPr wrap="square" rtlCol="0">
              <a:spAutoFit/>
            </a:bodyPr>
            <a:lstStyle/>
            <a:p>
              <a:r>
                <a:rPr lang="en-US" sz="1200" dirty="0"/>
                <a:t>Click here to go back to the game screen with the player data shown</a:t>
              </a:r>
              <a:endParaRPr lang="en-GB" sz="1200" dirty="0"/>
            </a:p>
          </p:txBody>
        </p:sp>
      </p:grpSp>
      <p:pic>
        <p:nvPicPr>
          <p:cNvPr id="32" name="Picture 6">
            <a:extLst>
              <a:ext uri="{FF2B5EF4-FFF2-40B4-BE49-F238E27FC236}">
                <a16:creationId xmlns:a16="http://schemas.microsoft.com/office/drawing/2014/main" id="{6C74486D-DE25-DB21-C35B-382B4817F0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2281" y="823669"/>
            <a:ext cx="383766" cy="4088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a:extLst>
              <a:ext uri="{FF2B5EF4-FFF2-40B4-BE49-F238E27FC236}">
                <a16:creationId xmlns:a16="http://schemas.microsoft.com/office/drawing/2014/main" id="{579DA8A4-2B48-0D10-AC1F-281E1A5B90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2398" y="2790230"/>
            <a:ext cx="383766" cy="4088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548F068D-8A19-9A8C-7C00-4B021587CE8B}"/>
              </a:ext>
            </a:extLst>
          </p:cNvPr>
          <p:cNvCxnSpPr>
            <a:stCxn id="40" idx="0"/>
            <a:endCxn id="39" idx="2"/>
          </p:cNvCxnSpPr>
          <p:nvPr/>
        </p:nvCxnSpPr>
        <p:spPr>
          <a:xfrm flipH="1" flipV="1">
            <a:off x="10666835" y="3978607"/>
            <a:ext cx="82695" cy="320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58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306B75-533E-438E-205D-003E304EF824}"/>
              </a:ext>
            </a:extLst>
          </p:cNvPr>
          <p:cNvGrpSpPr/>
          <p:nvPr/>
        </p:nvGrpSpPr>
        <p:grpSpPr>
          <a:xfrm>
            <a:off x="230327" y="114300"/>
            <a:ext cx="12083593" cy="6743700"/>
            <a:chOff x="-1621333" y="-765231"/>
            <a:chExt cx="17291956" cy="9231084"/>
          </a:xfrm>
        </p:grpSpPr>
        <p:grpSp>
          <p:nvGrpSpPr>
            <p:cNvPr id="4" name="Group 3">
              <a:extLst>
                <a:ext uri="{FF2B5EF4-FFF2-40B4-BE49-F238E27FC236}">
                  <a16:creationId xmlns:a16="http://schemas.microsoft.com/office/drawing/2014/main" id="{92EC63CD-5F57-4EFF-B44A-E09F292EEC72}"/>
                </a:ext>
              </a:extLst>
            </p:cNvPr>
            <p:cNvGrpSpPr/>
            <p:nvPr/>
          </p:nvGrpSpPr>
          <p:grpSpPr>
            <a:xfrm>
              <a:off x="-1621333" y="-765231"/>
              <a:ext cx="17291956" cy="9231084"/>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7625424" y="5885759"/>
              <a:ext cx="4119215" cy="2048411"/>
              <a:chOff x="7601086" y="3617254"/>
              <a:chExt cx="4119215" cy="2048411"/>
            </a:xfrm>
          </p:grpSpPr>
          <p:sp>
            <p:nvSpPr>
              <p:cNvPr id="21" name="TextBox 20">
                <a:extLst>
                  <a:ext uri="{FF2B5EF4-FFF2-40B4-BE49-F238E27FC236}">
                    <a16:creationId xmlns:a16="http://schemas.microsoft.com/office/drawing/2014/main" id="{772EFDDD-EC6D-4ECD-9FAF-2870D623B3C8}"/>
                  </a:ext>
                </a:extLst>
              </p:cNvPr>
              <p:cNvSpPr txBox="1"/>
              <p:nvPr/>
            </p:nvSpPr>
            <p:spPr>
              <a:xfrm>
                <a:off x="7601086" y="3617254"/>
                <a:ext cx="4107180" cy="1137506"/>
              </a:xfrm>
              <a:prstGeom prst="rect">
                <a:avLst/>
              </a:prstGeom>
              <a:solidFill>
                <a:schemeClr val="accent4">
                  <a:lumMod val="20000"/>
                  <a:lumOff val="80000"/>
                </a:schemeClr>
              </a:solidFill>
              <a:ln>
                <a:solidFill>
                  <a:schemeClr val="tx1"/>
                </a:solidFill>
              </a:ln>
            </p:spPr>
            <p:txBody>
              <a:bodyPr wrap="square" rtlCol="0">
                <a:spAutoFit/>
              </a:bodyPr>
              <a:lstStyle/>
              <a:p>
                <a:r>
                  <a:rPr lang="en-US" sz="3200" b="1" dirty="0"/>
                  <a:t>Player 1 –</a:t>
                </a:r>
                <a:r>
                  <a:rPr lang="en-US" b="1" dirty="0"/>
                  <a:t> </a:t>
                </a:r>
                <a:r>
                  <a:rPr lang="en-US" sz="1400" b="1" dirty="0"/>
                  <a:t>Would you like to move your ship or turn?</a:t>
                </a:r>
                <a:endParaRPr lang="en-US" sz="2400" b="1" dirty="0"/>
              </a:p>
            </p:txBody>
          </p:sp>
          <p:sp>
            <p:nvSpPr>
              <p:cNvPr id="22" name="TextBox 21">
                <a:extLst>
                  <a:ext uri="{FF2B5EF4-FFF2-40B4-BE49-F238E27FC236}">
                    <a16:creationId xmlns:a16="http://schemas.microsoft.com/office/drawing/2014/main" id="{5A1C8839-7133-4ADC-BC75-12971A5A180E}"/>
                  </a:ext>
                </a:extLst>
              </p:cNvPr>
              <p:cNvSpPr txBox="1"/>
              <p:nvPr/>
            </p:nvSpPr>
            <p:spPr>
              <a:xfrm>
                <a:off x="7633234" y="5111650"/>
                <a:ext cx="1958340" cy="547689"/>
              </a:xfrm>
              <a:prstGeom prst="rect">
                <a:avLst/>
              </a:prstGeom>
              <a:solidFill>
                <a:schemeClr val="accent4">
                  <a:lumMod val="20000"/>
                  <a:lumOff val="80000"/>
                </a:schemeClr>
              </a:solidFill>
              <a:ln>
                <a:solidFill>
                  <a:schemeClr val="tx1"/>
                </a:solidFill>
              </a:ln>
            </p:spPr>
            <p:txBody>
              <a:bodyPr wrap="square" rtlCol="0">
                <a:spAutoFit/>
              </a:bodyPr>
              <a:lstStyle/>
              <a:p>
                <a:r>
                  <a:rPr lang="en-US" sz="2000" b="1" dirty="0"/>
                  <a:t>Move</a:t>
                </a:r>
                <a:endParaRPr lang="en-US" sz="3200" b="1" dirty="0"/>
              </a:p>
            </p:txBody>
          </p:sp>
          <p:sp>
            <p:nvSpPr>
              <p:cNvPr id="23" name="TextBox 22">
                <a:extLst>
                  <a:ext uri="{FF2B5EF4-FFF2-40B4-BE49-F238E27FC236}">
                    <a16:creationId xmlns:a16="http://schemas.microsoft.com/office/drawing/2014/main" id="{182AA416-1F0B-43DE-BB82-378C3901772A}"/>
                  </a:ext>
                </a:extLst>
              </p:cNvPr>
              <p:cNvSpPr txBox="1"/>
              <p:nvPr/>
            </p:nvSpPr>
            <p:spPr>
              <a:xfrm>
                <a:off x="9761961" y="5117976"/>
                <a:ext cx="1958340" cy="547689"/>
              </a:xfrm>
              <a:prstGeom prst="rect">
                <a:avLst/>
              </a:prstGeom>
              <a:solidFill>
                <a:schemeClr val="accent4">
                  <a:lumMod val="20000"/>
                  <a:lumOff val="80000"/>
                </a:schemeClr>
              </a:solidFill>
              <a:ln>
                <a:solidFill>
                  <a:schemeClr val="tx1"/>
                </a:solidFill>
              </a:ln>
            </p:spPr>
            <p:txBody>
              <a:bodyPr wrap="square" rtlCol="0">
                <a:spAutoFit/>
              </a:bodyPr>
              <a:lstStyle/>
              <a:p>
                <a:r>
                  <a:rPr lang="en-US" sz="2000" b="1" dirty="0"/>
                  <a:t>Turn</a:t>
                </a:r>
                <a:endParaRPr lang="en-US" sz="3200" b="1" dirty="0"/>
              </a:p>
            </p:txBody>
          </p:sp>
        </p:grpSp>
        <p:pic>
          <p:nvPicPr>
            <p:cNvPr id="1026" name="Picture 2">
              <a:extLst>
                <a:ext uri="{FF2B5EF4-FFF2-40B4-BE49-F238E27FC236}">
                  <a16:creationId xmlns:a16="http://schemas.microsoft.com/office/drawing/2014/main" id="{9BD976B2-D17B-4D72-B30C-F1EAEBB6D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7940" y="-624175"/>
              <a:ext cx="5062658" cy="63283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4F8AA39-503E-42F3-B4DD-4914C4DDF967}"/>
                </a:ext>
              </a:extLst>
            </p:cNvPr>
            <p:cNvSpPr txBox="1"/>
            <p:nvPr/>
          </p:nvSpPr>
          <p:spPr>
            <a:xfrm>
              <a:off x="7698077" y="328529"/>
              <a:ext cx="4493923" cy="5181973"/>
            </a:xfrm>
            <a:prstGeom prst="rect">
              <a:avLst/>
            </a:prstGeom>
            <a:noFill/>
            <a:ln w="28575">
              <a:noFill/>
            </a:ln>
          </p:spPr>
          <p:txBody>
            <a:bodyPr wrap="square" rtlCol="0">
              <a:spAutoFit/>
            </a:bodyPr>
            <a:lstStyle/>
            <a:p>
              <a:r>
                <a:rPr lang="en-US" sz="2800" dirty="0">
                  <a:latin typeface="Blackadder ITC" panose="04020505051007020D02" pitchFamily="82" charset="0"/>
                </a:rPr>
                <a:t>Flat Island</a:t>
              </a:r>
            </a:p>
            <a:p>
              <a:endParaRPr lang="en-US" sz="2800" b="1" dirty="0">
                <a:latin typeface="Blackadder ITC" panose="04020505051007020D02" pitchFamily="82" charset="0"/>
              </a:endParaRPr>
            </a:p>
            <a:p>
              <a:r>
                <a:rPr lang="en-US" sz="2800" dirty="0">
                  <a:latin typeface="Blackadder ITC" panose="04020505051007020D02" pitchFamily="82" charset="0"/>
                </a:rPr>
                <a:t>Cards</a:t>
              </a:r>
            </a:p>
            <a:p>
              <a:endParaRPr lang="en-US" sz="2800" b="1" dirty="0">
                <a:latin typeface="Blackadder ITC" panose="04020505051007020D02" pitchFamily="82" charset="0"/>
              </a:endParaRPr>
            </a:p>
            <a:p>
              <a:r>
                <a:rPr lang="en-US" sz="2800" dirty="0">
                  <a:latin typeface="Blackadder ITC" panose="04020505051007020D02" pitchFamily="82" charset="0"/>
                </a:rPr>
                <a:t>Treasures</a:t>
              </a:r>
            </a:p>
            <a:p>
              <a:endParaRPr lang="en-US" sz="2000" b="1" dirty="0"/>
            </a:p>
            <a:p>
              <a:endParaRPr lang="en-US" sz="2000" b="1" dirty="0"/>
            </a:p>
            <a:p>
              <a:endParaRPr lang="en-US" sz="2000" b="1" dirty="0"/>
            </a:p>
            <a:p>
              <a:endParaRPr lang="en-US" sz="2000" b="1" dirty="0"/>
            </a:p>
            <a:p>
              <a:endParaRPr lang="en-US" sz="2000" b="1" dirty="0"/>
            </a:p>
          </p:txBody>
        </p:sp>
        <p:sp>
          <p:nvSpPr>
            <p:cNvPr id="32" name="TextBox 31">
              <a:extLst>
                <a:ext uri="{FF2B5EF4-FFF2-40B4-BE49-F238E27FC236}">
                  <a16:creationId xmlns:a16="http://schemas.microsoft.com/office/drawing/2014/main" id="{D2CD13F7-E8C7-4DEF-8174-AB6C9CF322A2}"/>
                </a:ext>
              </a:extLst>
            </p:cNvPr>
            <p:cNvSpPr txBox="1"/>
            <p:nvPr/>
          </p:nvSpPr>
          <p:spPr>
            <a:xfrm>
              <a:off x="11471235" y="47748"/>
              <a:ext cx="3056542" cy="2401401"/>
            </a:xfrm>
            <a:prstGeom prst="rect">
              <a:avLst/>
            </a:prstGeom>
            <a:solidFill>
              <a:schemeClr val="bg1"/>
            </a:solidFill>
            <a:ln>
              <a:solidFill>
                <a:schemeClr val="tx1"/>
              </a:solidFill>
            </a:ln>
          </p:spPr>
          <p:txBody>
            <a:bodyPr wrap="square" rtlCol="0">
              <a:spAutoFit/>
            </a:bodyPr>
            <a:lstStyle/>
            <a:p>
              <a:r>
                <a:rPr lang="en-US" dirty="0"/>
                <a:t>UC6:</a:t>
              </a:r>
            </a:p>
            <a:p>
              <a:endParaRPr lang="en-US" dirty="0"/>
            </a:p>
            <a:p>
              <a:r>
                <a:rPr lang="en-US" dirty="0"/>
                <a:t>Provides info on certain things such as player data, port data, and island data</a:t>
              </a:r>
              <a:endParaRPr lang="en-GB" dirty="0"/>
            </a:p>
          </p:txBody>
        </p:sp>
        <p:grpSp>
          <p:nvGrpSpPr>
            <p:cNvPr id="33" name="Group 32">
              <a:extLst>
                <a:ext uri="{FF2B5EF4-FFF2-40B4-BE49-F238E27FC236}">
                  <a16:creationId xmlns:a16="http://schemas.microsoft.com/office/drawing/2014/main" id="{1EF8FA32-636C-4883-BCCE-4C511343FF6B}"/>
                </a:ext>
              </a:extLst>
            </p:cNvPr>
            <p:cNvGrpSpPr/>
            <p:nvPr/>
          </p:nvGrpSpPr>
          <p:grpSpPr>
            <a:xfrm>
              <a:off x="-1597910" y="-765231"/>
              <a:ext cx="8887113" cy="7513401"/>
              <a:chOff x="-602825" y="-298450"/>
              <a:chExt cx="10251991" cy="8166099"/>
            </a:xfrm>
          </p:grpSpPr>
          <p:pic>
            <p:nvPicPr>
              <p:cNvPr id="34" name="Picture 33" descr="Diagram&#10;&#10;Description automatically generated with medium confidence">
                <a:extLst>
                  <a:ext uri="{FF2B5EF4-FFF2-40B4-BE49-F238E27FC236}">
                    <a16:creationId xmlns:a16="http://schemas.microsoft.com/office/drawing/2014/main" id="{A62B100F-8643-468F-AAAB-432343799A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5" name="Picture 2">
                <a:extLst>
                  <a:ext uri="{FF2B5EF4-FFF2-40B4-BE49-F238E27FC236}">
                    <a16:creationId xmlns:a16="http://schemas.microsoft.com/office/drawing/2014/main" id="{12591066-D067-49F1-85F3-48DF6CBE47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F0D41CA8-CC56-429B-AFF0-3E7DC4904FE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E58A999B-DBA7-4F2D-9847-8043E4F456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8722"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298211C2-629E-4591-B3C5-D162135BEA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Cursor outline">
              <a:extLst>
                <a:ext uri="{FF2B5EF4-FFF2-40B4-BE49-F238E27FC236}">
                  <a16:creationId xmlns:a16="http://schemas.microsoft.com/office/drawing/2014/main" id="{D1EC6168-D3CB-4A77-A04F-F52FA07B76D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9506" y="713247"/>
              <a:ext cx="982756" cy="982756"/>
            </a:xfrm>
            <a:prstGeom prst="rect">
              <a:avLst/>
            </a:prstGeom>
          </p:spPr>
        </p:pic>
      </p:grpSp>
      <p:pic>
        <p:nvPicPr>
          <p:cNvPr id="30" name="Picture 2">
            <a:extLst>
              <a:ext uri="{FF2B5EF4-FFF2-40B4-BE49-F238E27FC236}">
                <a16:creationId xmlns:a16="http://schemas.microsoft.com/office/drawing/2014/main" id="{1D4C3A53-FB36-28FA-7D5A-21722CC3F4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8772" y="2195865"/>
            <a:ext cx="388008" cy="399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2EE91274-65DD-0B74-C0F7-2795D876761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02545" y="2195864"/>
            <a:ext cx="388008" cy="399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C5EA326-438D-69BE-10FC-5711A386E6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53050" y="2200410"/>
            <a:ext cx="388008" cy="3993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Icon&#10;&#10;Description automatically generated with low confidence">
            <a:extLst>
              <a:ext uri="{FF2B5EF4-FFF2-40B4-BE49-F238E27FC236}">
                <a16:creationId xmlns:a16="http://schemas.microsoft.com/office/drawing/2014/main" id="{503E1F5D-CA57-00BB-CC3E-ED8E65A02480}"/>
              </a:ext>
            </a:extLst>
          </p:cNvPr>
          <p:cNvPicPr>
            <a:picLocks noChangeAspect="1"/>
          </p:cNvPicPr>
          <p:nvPr/>
        </p:nvPicPr>
        <p:blipFill rotWithShape="1">
          <a:blip r:embed="rId21">
            <a:extLst>
              <a:ext uri="{28A0092B-C50C-407E-A947-70E740481C1C}">
                <a14:useLocalDpi xmlns:a14="http://schemas.microsoft.com/office/drawing/2010/main" val="0"/>
              </a:ext>
            </a:extLst>
          </a:blip>
          <a:srcRect l="18596" t="37938" r="44451" b="26626"/>
          <a:stretch/>
        </p:blipFill>
        <p:spPr>
          <a:xfrm>
            <a:off x="6630345" y="2974787"/>
            <a:ext cx="641165" cy="632773"/>
          </a:xfrm>
          <a:prstGeom prst="rect">
            <a:avLst/>
          </a:prstGeom>
        </p:spPr>
      </p:pic>
    </p:spTree>
    <p:extLst>
      <p:ext uri="{BB962C8B-B14F-4D97-AF65-F5344CB8AC3E}">
        <p14:creationId xmlns:p14="http://schemas.microsoft.com/office/powerpoint/2010/main" val="3532905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627E2C2-BC3E-509C-F362-E105C8D7322D}"/>
              </a:ext>
            </a:extLst>
          </p:cNvPr>
          <p:cNvGrpSpPr/>
          <p:nvPr/>
        </p:nvGrpSpPr>
        <p:grpSpPr>
          <a:xfrm>
            <a:off x="70307" y="68581"/>
            <a:ext cx="12357913" cy="6789420"/>
            <a:chOff x="-1621333" y="-765231"/>
            <a:chExt cx="17291956" cy="9231084"/>
          </a:xfrm>
        </p:grpSpPr>
        <p:grpSp>
          <p:nvGrpSpPr>
            <p:cNvPr id="4" name="Group 3">
              <a:extLst>
                <a:ext uri="{FF2B5EF4-FFF2-40B4-BE49-F238E27FC236}">
                  <a16:creationId xmlns:a16="http://schemas.microsoft.com/office/drawing/2014/main" id="{92EC63CD-5F57-4EFF-B44A-E09F292EEC72}"/>
                </a:ext>
              </a:extLst>
            </p:cNvPr>
            <p:cNvGrpSpPr/>
            <p:nvPr/>
          </p:nvGrpSpPr>
          <p:grpSpPr>
            <a:xfrm>
              <a:off x="-1621333" y="-765231"/>
              <a:ext cx="17291956" cy="9231084"/>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7657572" y="6366307"/>
              <a:ext cx="4107180" cy="1564174"/>
              <a:chOff x="7633234" y="4097802"/>
              <a:chExt cx="4107180" cy="1564174"/>
            </a:xfrm>
          </p:grpSpPr>
          <p:sp>
            <p:nvSpPr>
              <p:cNvPr id="21" name="TextBox 20">
                <a:extLst>
                  <a:ext uri="{FF2B5EF4-FFF2-40B4-BE49-F238E27FC236}">
                    <a16:creationId xmlns:a16="http://schemas.microsoft.com/office/drawing/2014/main" id="{772EFDDD-EC6D-4ECD-9FAF-2870D623B3C8}"/>
                  </a:ext>
                </a:extLst>
              </p:cNvPr>
              <p:cNvSpPr txBox="1"/>
              <p:nvPr/>
            </p:nvSpPr>
            <p:spPr>
              <a:xfrm>
                <a:off x="7633234" y="4097802"/>
                <a:ext cx="4107180" cy="920615"/>
              </a:xfrm>
              <a:prstGeom prst="rect">
                <a:avLst/>
              </a:prstGeom>
              <a:solidFill>
                <a:schemeClr val="accent4">
                  <a:lumMod val="20000"/>
                  <a:lumOff val="80000"/>
                </a:schemeClr>
              </a:solidFill>
              <a:ln>
                <a:solidFill>
                  <a:schemeClr val="tx1"/>
                </a:solidFill>
              </a:ln>
            </p:spPr>
            <p:txBody>
              <a:bodyPr wrap="square" rtlCol="0">
                <a:spAutoFit/>
              </a:bodyPr>
              <a:lstStyle/>
              <a:p>
                <a:r>
                  <a:rPr lang="en-US" sz="2400" b="1" dirty="0"/>
                  <a:t>Player 1 –</a:t>
                </a:r>
                <a:r>
                  <a:rPr lang="en-US" b="1" dirty="0"/>
                  <a:t> </a:t>
                </a:r>
                <a:r>
                  <a:rPr lang="en-US" sz="1400" b="1" dirty="0"/>
                  <a:t>Would you like to move your ship or turn?</a:t>
                </a:r>
                <a:endParaRPr lang="en-US" sz="2400" b="1" dirty="0"/>
              </a:p>
            </p:txBody>
          </p:sp>
          <p:sp>
            <p:nvSpPr>
              <p:cNvPr id="22" name="TextBox 21">
                <a:extLst>
                  <a:ext uri="{FF2B5EF4-FFF2-40B4-BE49-F238E27FC236}">
                    <a16:creationId xmlns:a16="http://schemas.microsoft.com/office/drawing/2014/main" id="{5A1C8839-7133-4ADC-BC75-12971A5A180E}"/>
                  </a:ext>
                </a:extLst>
              </p:cNvPr>
              <p:cNvSpPr txBox="1"/>
              <p:nvPr/>
            </p:nvSpPr>
            <p:spPr>
              <a:xfrm>
                <a:off x="7633234" y="5111650"/>
                <a:ext cx="1958339" cy="544001"/>
              </a:xfrm>
              <a:prstGeom prst="rect">
                <a:avLst/>
              </a:prstGeom>
              <a:solidFill>
                <a:schemeClr val="accent4">
                  <a:lumMod val="20000"/>
                  <a:lumOff val="80000"/>
                </a:schemeClr>
              </a:solidFill>
              <a:ln>
                <a:solidFill>
                  <a:schemeClr val="tx1"/>
                </a:solidFill>
              </a:ln>
            </p:spPr>
            <p:txBody>
              <a:bodyPr wrap="square" rtlCol="0">
                <a:spAutoFit/>
              </a:bodyPr>
              <a:lstStyle/>
              <a:p>
                <a:r>
                  <a:rPr lang="en-US" sz="2000" b="1" dirty="0"/>
                  <a:t>Move</a:t>
                </a:r>
                <a:endParaRPr lang="en-US" sz="3200" b="1" dirty="0"/>
              </a:p>
            </p:txBody>
          </p:sp>
          <p:sp>
            <p:nvSpPr>
              <p:cNvPr id="23" name="TextBox 22">
                <a:extLst>
                  <a:ext uri="{FF2B5EF4-FFF2-40B4-BE49-F238E27FC236}">
                    <a16:creationId xmlns:a16="http://schemas.microsoft.com/office/drawing/2014/main" id="{182AA416-1F0B-43DE-BB82-378C3901772A}"/>
                  </a:ext>
                </a:extLst>
              </p:cNvPr>
              <p:cNvSpPr txBox="1"/>
              <p:nvPr/>
            </p:nvSpPr>
            <p:spPr>
              <a:xfrm>
                <a:off x="9761962" y="5117975"/>
                <a:ext cx="1958339" cy="544001"/>
              </a:xfrm>
              <a:prstGeom prst="rect">
                <a:avLst/>
              </a:prstGeom>
              <a:solidFill>
                <a:schemeClr val="accent4">
                  <a:lumMod val="20000"/>
                  <a:lumOff val="80000"/>
                </a:schemeClr>
              </a:solidFill>
              <a:ln>
                <a:solidFill>
                  <a:schemeClr val="tx1"/>
                </a:solidFill>
              </a:ln>
            </p:spPr>
            <p:txBody>
              <a:bodyPr wrap="square" rtlCol="0">
                <a:spAutoFit/>
              </a:bodyPr>
              <a:lstStyle/>
              <a:p>
                <a:r>
                  <a:rPr lang="en-US" sz="2000" b="1" dirty="0"/>
                  <a:t>Turn</a:t>
                </a:r>
                <a:endParaRPr lang="en-US" sz="3200" b="1" dirty="0"/>
              </a:p>
            </p:txBody>
          </p:sp>
        </p:grpSp>
        <p:pic>
          <p:nvPicPr>
            <p:cNvPr id="1026" name="Picture 2">
              <a:extLst>
                <a:ext uri="{FF2B5EF4-FFF2-40B4-BE49-F238E27FC236}">
                  <a16:creationId xmlns:a16="http://schemas.microsoft.com/office/drawing/2014/main" id="{9BD976B2-D17B-4D72-B30C-F1EAEBB6D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7940" y="-624175"/>
              <a:ext cx="5062658" cy="63283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4F8AA39-503E-42F3-B4DD-4914C4DDF967}"/>
                </a:ext>
              </a:extLst>
            </p:cNvPr>
            <p:cNvSpPr txBox="1"/>
            <p:nvPr/>
          </p:nvSpPr>
          <p:spPr>
            <a:xfrm>
              <a:off x="7698077" y="328528"/>
              <a:ext cx="4493923" cy="4216539"/>
            </a:xfrm>
            <a:prstGeom prst="rect">
              <a:avLst/>
            </a:prstGeom>
            <a:noFill/>
            <a:ln w="28575">
              <a:noFill/>
            </a:ln>
          </p:spPr>
          <p:txBody>
            <a:bodyPr wrap="square" rtlCol="0">
              <a:spAutoFit/>
            </a:bodyPr>
            <a:lstStyle/>
            <a:p>
              <a:r>
                <a:rPr lang="en-US" sz="2800" dirty="0">
                  <a:latin typeface="Blackadder ITC" panose="04020505051007020D02" pitchFamily="82" charset="0"/>
                </a:rPr>
                <a:t>Player Data</a:t>
              </a:r>
            </a:p>
            <a:p>
              <a:endParaRPr lang="en-US" sz="2800" b="1" dirty="0">
                <a:latin typeface="Blackadder ITC" panose="04020505051007020D02" pitchFamily="82" charset="0"/>
              </a:endParaRPr>
            </a:p>
            <a:p>
              <a:r>
                <a:rPr lang="en-US" sz="2800" dirty="0">
                  <a:latin typeface="Blackadder ITC" panose="04020505051007020D02" pitchFamily="82" charset="0"/>
                </a:rPr>
                <a:t>Cards</a:t>
              </a:r>
            </a:p>
            <a:p>
              <a:endParaRPr lang="en-US" sz="2800" b="1" dirty="0">
                <a:latin typeface="Blackadder ITC" panose="04020505051007020D02" pitchFamily="82" charset="0"/>
              </a:endParaRPr>
            </a:p>
            <a:p>
              <a:endParaRPr lang="en-US" sz="2800" b="1" dirty="0">
                <a:latin typeface="Blackadder ITC" panose="04020505051007020D02" pitchFamily="82" charset="0"/>
              </a:endParaRPr>
            </a:p>
            <a:p>
              <a:r>
                <a:rPr lang="en-US" sz="2800" dirty="0">
                  <a:latin typeface="Blackadder ITC" panose="04020505051007020D02" pitchFamily="82" charset="0"/>
                </a:rPr>
                <a:t>Treasures</a:t>
              </a:r>
            </a:p>
            <a:p>
              <a:endParaRPr lang="en-US" sz="2000" b="1" dirty="0"/>
            </a:p>
            <a:p>
              <a:endParaRPr lang="en-US" sz="2000" b="1" dirty="0"/>
            </a:p>
            <a:p>
              <a:endParaRPr lang="en-US" sz="2000" b="1" dirty="0"/>
            </a:p>
            <a:p>
              <a:endParaRPr lang="en-US" sz="2000" b="1" dirty="0"/>
            </a:p>
            <a:p>
              <a:endParaRPr lang="en-US" sz="2000" b="1" dirty="0"/>
            </a:p>
          </p:txBody>
        </p:sp>
        <p:sp>
          <p:nvSpPr>
            <p:cNvPr id="32" name="TextBox 31">
              <a:extLst>
                <a:ext uri="{FF2B5EF4-FFF2-40B4-BE49-F238E27FC236}">
                  <a16:creationId xmlns:a16="http://schemas.microsoft.com/office/drawing/2014/main" id="{D2CD13F7-E8C7-4DEF-8174-AB6C9CF322A2}"/>
                </a:ext>
              </a:extLst>
            </p:cNvPr>
            <p:cNvSpPr txBox="1"/>
            <p:nvPr/>
          </p:nvSpPr>
          <p:spPr>
            <a:xfrm>
              <a:off x="11804162" y="4554548"/>
              <a:ext cx="3511205" cy="2385230"/>
            </a:xfrm>
            <a:prstGeom prst="rect">
              <a:avLst/>
            </a:prstGeom>
            <a:solidFill>
              <a:schemeClr val="bg1"/>
            </a:solidFill>
            <a:ln>
              <a:solidFill>
                <a:schemeClr val="tx1"/>
              </a:solidFill>
            </a:ln>
          </p:spPr>
          <p:txBody>
            <a:bodyPr wrap="square" rtlCol="0">
              <a:spAutoFit/>
            </a:bodyPr>
            <a:lstStyle/>
            <a:p>
              <a:r>
                <a:rPr lang="en-US" dirty="0"/>
                <a:t>UC6:</a:t>
              </a:r>
            </a:p>
            <a:p>
              <a:endParaRPr lang="en-US" dirty="0"/>
            </a:p>
            <a:p>
              <a:r>
                <a:rPr lang="en-US" dirty="0"/>
                <a:t>Provides info on certain things such as player data, port data, and island data</a:t>
              </a:r>
              <a:endParaRPr lang="en-GB" dirty="0"/>
            </a:p>
          </p:txBody>
        </p:sp>
        <p:grpSp>
          <p:nvGrpSpPr>
            <p:cNvPr id="33" name="Group 32">
              <a:extLst>
                <a:ext uri="{FF2B5EF4-FFF2-40B4-BE49-F238E27FC236}">
                  <a16:creationId xmlns:a16="http://schemas.microsoft.com/office/drawing/2014/main" id="{1EF8FA32-636C-4883-BCCE-4C511343FF6B}"/>
                </a:ext>
              </a:extLst>
            </p:cNvPr>
            <p:cNvGrpSpPr/>
            <p:nvPr/>
          </p:nvGrpSpPr>
          <p:grpSpPr>
            <a:xfrm>
              <a:off x="-1597910" y="-765231"/>
              <a:ext cx="8887113" cy="7513401"/>
              <a:chOff x="-602825" y="-298450"/>
              <a:chExt cx="10251991" cy="8166099"/>
            </a:xfrm>
          </p:grpSpPr>
          <p:pic>
            <p:nvPicPr>
              <p:cNvPr id="34" name="Picture 33" descr="Diagram&#10;&#10;Description automatically generated with medium confidence">
                <a:extLst>
                  <a:ext uri="{FF2B5EF4-FFF2-40B4-BE49-F238E27FC236}">
                    <a16:creationId xmlns:a16="http://schemas.microsoft.com/office/drawing/2014/main" id="{A62B100F-8643-468F-AAAB-432343799A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5" name="Picture 2">
                <a:extLst>
                  <a:ext uri="{FF2B5EF4-FFF2-40B4-BE49-F238E27FC236}">
                    <a16:creationId xmlns:a16="http://schemas.microsoft.com/office/drawing/2014/main" id="{12591066-D067-49F1-85F3-48DF6CBE47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F0D41CA8-CC56-429B-AFF0-3E7DC4904FE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E58A999B-DBA7-4F2D-9847-8043E4F456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298211C2-629E-4591-B3C5-D162135BEA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08716" y="4871668"/>
                <a:ext cx="540000" cy="54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a:extLst>
                <a:ext uri="{FF2B5EF4-FFF2-40B4-BE49-F238E27FC236}">
                  <a16:creationId xmlns:a16="http://schemas.microsoft.com/office/drawing/2014/main" id="{0A98D5F5-E70F-4F94-B8A5-722F4D0F75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23588" y="2127083"/>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F03AC7F-DD65-4827-B457-0E5F49DE64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58535" y="2127082"/>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7BC74C3B-9977-438C-BE41-0CF9FB3EA0D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88910" y="2133263"/>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lhouette, night sky&#10;&#10;Description automatically generated">
              <a:extLst>
                <a:ext uri="{FF2B5EF4-FFF2-40B4-BE49-F238E27FC236}">
                  <a16:creationId xmlns:a16="http://schemas.microsoft.com/office/drawing/2014/main" id="{32593D3A-61EE-4584-9431-E66B47D2664E}"/>
                </a:ext>
              </a:extLst>
            </p:cNvPr>
            <p:cNvPicPr>
              <a:picLocks noChangeAspect="1"/>
            </p:cNvPicPr>
            <p:nvPr/>
          </p:nvPicPr>
          <p:blipFill rotWithShape="1">
            <a:blip r:embed="rId19">
              <a:extLst>
                <a:ext uri="{28A0092B-C50C-407E-A947-70E740481C1C}">
                  <a14:useLocalDpi xmlns:a14="http://schemas.microsoft.com/office/drawing/2010/main" val="0"/>
                </a:ext>
              </a:extLst>
            </a:blip>
            <a:srcRect l="30974" t="37863" r="40142" b="33437"/>
            <a:stretch/>
          </p:blipFill>
          <p:spPr>
            <a:xfrm>
              <a:off x="7723588" y="3726046"/>
              <a:ext cx="824770" cy="819510"/>
            </a:xfrm>
            <a:prstGeom prst="rect">
              <a:avLst/>
            </a:prstGeom>
          </p:spPr>
        </p:pic>
        <p:pic>
          <p:nvPicPr>
            <p:cNvPr id="41" name="Picture 40" descr="Icon&#10;&#10;Description automatically generated with low confidence">
              <a:extLst>
                <a:ext uri="{FF2B5EF4-FFF2-40B4-BE49-F238E27FC236}">
                  <a16:creationId xmlns:a16="http://schemas.microsoft.com/office/drawing/2014/main" id="{557179C0-7149-4A3D-894B-72EB153B9573}"/>
                </a:ext>
              </a:extLst>
            </p:cNvPr>
            <p:cNvPicPr>
              <a:picLocks noChangeAspect="1"/>
            </p:cNvPicPr>
            <p:nvPr/>
          </p:nvPicPr>
          <p:blipFill rotWithShape="1">
            <a:blip r:embed="rId20">
              <a:extLst>
                <a:ext uri="{28A0092B-C50C-407E-A947-70E740481C1C}">
                  <a14:useLocalDpi xmlns:a14="http://schemas.microsoft.com/office/drawing/2010/main" val="0"/>
                </a:ext>
              </a:extLst>
            </a:blip>
            <a:srcRect l="18596" t="37938" r="44451" b="26626"/>
            <a:stretch/>
          </p:blipFill>
          <p:spPr>
            <a:xfrm>
              <a:off x="8613119" y="3777965"/>
              <a:ext cx="897158" cy="860336"/>
            </a:xfrm>
            <a:prstGeom prst="rect">
              <a:avLst/>
            </a:prstGeom>
          </p:spPr>
        </p:pic>
      </p:grpSp>
      <p:pic>
        <p:nvPicPr>
          <p:cNvPr id="44" name="Picture 10">
            <a:extLst>
              <a:ext uri="{FF2B5EF4-FFF2-40B4-BE49-F238E27FC236}">
                <a16:creationId xmlns:a16="http://schemas.microsoft.com/office/drawing/2014/main" id="{663CEF0F-8DDD-E419-60E7-37ADD34DFA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70371" y="2729783"/>
            <a:ext cx="838473" cy="93036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a:extLst>
              <a:ext uri="{FF2B5EF4-FFF2-40B4-BE49-F238E27FC236}">
                <a16:creationId xmlns:a16="http://schemas.microsoft.com/office/drawing/2014/main" id="{E6050588-D8C3-80B7-C0F0-D38C5C2C8B3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81335" y="1808129"/>
            <a:ext cx="636795" cy="6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48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C63CD-5F57-4EFF-B44A-E09F292EEC72}"/>
              </a:ext>
            </a:extLst>
          </p:cNvPr>
          <p:cNvGrpSpPr/>
          <p:nvPr/>
        </p:nvGrpSpPr>
        <p:grpSpPr>
          <a:xfrm>
            <a:off x="0" y="68581"/>
            <a:ext cx="12595860" cy="6865620"/>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1" name="TextBox 20">
            <a:extLst>
              <a:ext uri="{FF2B5EF4-FFF2-40B4-BE49-F238E27FC236}">
                <a16:creationId xmlns:a16="http://schemas.microsoft.com/office/drawing/2014/main" id="{772EFDDD-EC6D-4ECD-9FAF-2870D623B3C8}"/>
              </a:ext>
            </a:extLst>
          </p:cNvPr>
          <p:cNvSpPr txBox="1"/>
          <p:nvPr/>
        </p:nvSpPr>
        <p:spPr>
          <a:xfrm>
            <a:off x="8632125" y="4363213"/>
            <a:ext cx="2991765" cy="1200329"/>
          </a:xfrm>
          <a:prstGeom prst="rect">
            <a:avLst/>
          </a:prstGeom>
          <a:solidFill>
            <a:schemeClr val="accent4">
              <a:lumMod val="20000"/>
              <a:lumOff val="80000"/>
            </a:schemeClr>
          </a:solidFill>
          <a:ln>
            <a:solidFill>
              <a:schemeClr val="tx1"/>
            </a:solidFill>
          </a:ln>
        </p:spPr>
        <p:txBody>
          <a:bodyPr wrap="square" rtlCol="0">
            <a:spAutoFit/>
          </a:bodyPr>
          <a:lstStyle/>
          <a:p>
            <a:r>
              <a:rPr lang="en-US" sz="3600" b="1" dirty="0"/>
              <a:t>Player 1 </a:t>
            </a:r>
            <a:r>
              <a:rPr lang="en-US" sz="2400" b="1" dirty="0"/>
              <a:t>–</a:t>
            </a:r>
            <a:r>
              <a:rPr lang="en-US" sz="1400" b="1" dirty="0"/>
              <a:t> </a:t>
            </a:r>
            <a:r>
              <a:rPr lang="en-US" b="1" dirty="0"/>
              <a:t>If you move to this position you will have to attack player 3</a:t>
            </a:r>
            <a:endParaRPr lang="en-US" sz="3200" b="1" dirty="0"/>
          </a:p>
        </p:txBody>
      </p:sp>
      <p:grpSp>
        <p:nvGrpSpPr>
          <p:cNvPr id="24" name="Group 23">
            <a:extLst>
              <a:ext uri="{FF2B5EF4-FFF2-40B4-BE49-F238E27FC236}">
                <a16:creationId xmlns:a16="http://schemas.microsoft.com/office/drawing/2014/main" id="{BB674274-1DA4-40CC-B4EB-969DD0A71C0C}"/>
              </a:ext>
            </a:extLst>
          </p:cNvPr>
          <p:cNvGrpSpPr/>
          <p:nvPr/>
        </p:nvGrpSpPr>
        <p:grpSpPr>
          <a:xfrm>
            <a:off x="2566555" y="3501103"/>
            <a:ext cx="3051791" cy="3032990"/>
            <a:chOff x="1211580" y="2508250"/>
            <a:chExt cx="4189586" cy="4077969"/>
          </a:xfrm>
        </p:grpSpPr>
        <p:pic>
          <p:nvPicPr>
            <p:cNvPr id="25" name="Graphic 24" descr="Sailboat with solid fill">
              <a:extLst>
                <a:ext uri="{FF2B5EF4-FFF2-40B4-BE49-F238E27FC236}">
                  <a16:creationId xmlns:a16="http://schemas.microsoft.com/office/drawing/2014/main" id="{A805C421-48A9-44BE-BFA6-67379D6628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211580" y="6167119"/>
              <a:ext cx="419100" cy="419100"/>
            </a:xfrm>
            <a:prstGeom prst="rect">
              <a:avLst/>
            </a:prstGeom>
          </p:spPr>
        </p:pic>
        <p:pic>
          <p:nvPicPr>
            <p:cNvPr id="28" name="Graphic 27" descr="Sailboat with solid fill">
              <a:extLst>
                <a:ext uri="{FF2B5EF4-FFF2-40B4-BE49-F238E27FC236}">
                  <a16:creationId xmlns:a16="http://schemas.microsoft.com/office/drawing/2014/main" id="{13429470-3938-4F19-ABE0-C65E289F7F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982066" y="2508250"/>
              <a:ext cx="419100" cy="419100"/>
            </a:xfrm>
            <a:prstGeom prst="rect">
              <a:avLst/>
            </a:prstGeom>
          </p:spPr>
        </p:pic>
      </p:grpSp>
      <p:pic>
        <p:nvPicPr>
          <p:cNvPr id="29" name="Graphic 28" descr="Sailboat with solid fill">
            <a:extLst>
              <a:ext uri="{FF2B5EF4-FFF2-40B4-BE49-F238E27FC236}">
                <a16:creationId xmlns:a16="http://schemas.microsoft.com/office/drawing/2014/main" id="{B9EBD04F-F7B7-48AA-9721-866D9A369D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680106" y="7494632"/>
            <a:ext cx="311705" cy="311705"/>
          </a:xfrm>
          <a:prstGeom prst="rect">
            <a:avLst/>
          </a:prstGeom>
        </p:spPr>
      </p:pic>
      <p:pic>
        <p:nvPicPr>
          <p:cNvPr id="30" name="Graphic 29" descr="Sailboat with solid fill">
            <a:extLst>
              <a:ext uri="{FF2B5EF4-FFF2-40B4-BE49-F238E27FC236}">
                <a16:creationId xmlns:a16="http://schemas.microsoft.com/office/drawing/2014/main" id="{0E03B1E1-657B-4BC7-A1FC-78FA6D60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5917941" y="7136492"/>
            <a:ext cx="311705" cy="311705"/>
          </a:xfrm>
          <a:prstGeom prst="rect">
            <a:avLst/>
          </a:prstGeom>
        </p:spPr>
      </p:pic>
      <p:pic>
        <p:nvPicPr>
          <p:cNvPr id="31" name="Graphic 30" descr="Cursor outline">
            <a:extLst>
              <a:ext uri="{FF2B5EF4-FFF2-40B4-BE49-F238E27FC236}">
                <a16:creationId xmlns:a16="http://schemas.microsoft.com/office/drawing/2014/main" id="{D1EC6168-D3CB-4A77-A04F-F52FA07B76D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75685" y="7138846"/>
            <a:ext cx="422698" cy="422698"/>
          </a:xfrm>
          <a:prstGeom prst="rect">
            <a:avLst/>
          </a:prstGeom>
        </p:spPr>
      </p:pic>
      <p:sp>
        <p:nvSpPr>
          <p:cNvPr id="32" name="TextBox 31">
            <a:hlinkClick r:id="rId16" action="ppaction://hlinksldjump"/>
            <a:extLst>
              <a:ext uri="{FF2B5EF4-FFF2-40B4-BE49-F238E27FC236}">
                <a16:creationId xmlns:a16="http://schemas.microsoft.com/office/drawing/2014/main" id="{25330ACC-4F50-4659-A4F9-BE35B4CE8427}"/>
              </a:ext>
            </a:extLst>
          </p:cNvPr>
          <p:cNvSpPr txBox="1"/>
          <p:nvPr/>
        </p:nvSpPr>
        <p:spPr>
          <a:xfrm>
            <a:off x="9365418" y="5694286"/>
            <a:ext cx="1426500" cy="646331"/>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Ready to attack?</a:t>
            </a:r>
            <a:endParaRPr lang="en-US" sz="3200" b="1" dirty="0"/>
          </a:p>
        </p:txBody>
      </p:sp>
      <p:sp>
        <p:nvSpPr>
          <p:cNvPr id="26" name="TextBox 25">
            <a:extLst>
              <a:ext uri="{FF2B5EF4-FFF2-40B4-BE49-F238E27FC236}">
                <a16:creationId xmlns:a16="http://schemas.microsoft.com/office/drawing/2014/main" id="{208D0155-D35D-4D48-9414-4575D82071AE}"/>
              </a:ext>
            </a:extLst>
          </p:cNvPr>
          <p:cNvSpPr txBox="1"/>
          <p:nvPr/>
        </p:nvSpPr>
        <p:spPr>
          <a:xfrm>
            <a:off x="8484229" y="403705"/>
            <a:ext cx="2894971" cy="1754326"/>
          </a:xfrm>
          <a:prstGeom prst="rect">
            <a:avLst/>
          </a:prstGeom>
          <a:solidFill>
            <a:schemeClr val="bg1"/>
          </a:solidFill>
          <a:ln>
            <a:solidFill>
              <a:schemeClr val="tx1"/>
            </a:solidFill>
          </a:ln>
        </p:spPr>
        <p:txBody>
          <a:bodyPr wrap="square" rtlCol="0">
            <a:spAutoFit/>
          </a:bodyPr>
          <a:lstStyle/>
          <a:p>
            <a:r>
              <a:rPr lang="en-US" dirty="0"/>
              <a:t>UC10:</a:t>
            </a:r>
          </a:p>
          <a:p>
            <a:endParaRPr lang="en-US" dirty="0"/>
          </a:p>
          <a:p>
            <a:r>
              <a:rPr lang="en-US" dirty="0"/>
              <a:t>If a player selects a square already occupied, they will be informed they will have to battle the other player </a:t>
            </a:r>
            <a:endParaRPr lang="en-GB" dirty="0"/>
          </a:p>
        </p:txBody>
      </p:sp>
      <p:pic>
        <p:nvPicPr>
          <p:cNvPr id="33" name="Picture 32" descr="Diagram&#10;&#10;Description automatically generated with medium confidence">
            <a:extLst>
              <a:ext uri="{FF2B5EF4-FFF2-40B4-BE49-F238E27FC236}">
                <a16:creationId xmlns:a16="http://schemas.microsoft.com/office/drawing/2014/main" id="{05DD8D12-E87A-4B6E-AD1E-28303EFF13D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585" y="403705"/>
            <a:ext cx="7624920" cy="6073537"/>
          </a:xfrm>
          <a:prstGeom prst="rect">
            <a:avLst/>
          </a:prstGeom>
        </p:spPr>
      </p:pic>
      <p:pic>
        <p:nvPicPr>
          <p:cNvPr id="35" name="Picture 6">
            <a:extLst>
              <a:ext uri="{FF2B5EF4-FFF2-40B4-BE49-F238E27FC236}">
                <a16:creationId xmlns:a16="http://schemas.microsoft.com/office/drawing/2014/main" id="{B8E93D53-7704-439B-8F2B-A7FE9FFC9A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41127" y="4243366"/>
            <a:ext cx="401625" cy="40162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a:extLst>
              <a:ext uri="{FF2B5EF4-FFF2-40B4-BE49-F238E27FC236}">
                <a16:creationId xmlns:a16="http://schemas.microsoft.com/office/drawing/2014/main" id="{7D5BBDF1-D5F0-4736-96F0-B9CF114BFBB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5822" y="2719780"/>
            <a:ext cx="401625" cy="401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 name="Table 37">
            <a:extLst>
              <a:ext uri="{FF2B5EF4-FFF2-40B4-BE49-F238E27FC236}">
                <a16:creationId xmlns:a16="http://schemas.microsoft.com/office/drawing/2014/main" id="{530970EB-4A5C-4B99-B5A9-989D3D586231}"/>
              </a:ext>
            </a:extLst>
          </p:cNvPr>
          <p:cNvGraphicFramePr>
            <a:graphicFrameLocks noGrp="1"/>
          </p:cNvGraphicFramePr>
          <p:nvPr>
            <p:extLst>
              <p:ext uri="{D42A27DB-BD31-4B8C-83A1-F6EECF244321}">
                <p14:modId xmlns:p14="http://schemas.microsoft.com/office/powerpoint/2010/main" val="2151048785"/>
              </p:ext>
            </p:extLst>
          </p:nvPr>
        </p:nvGraphicFramePr>
        <p:xfrm>
          <a:off x="2566555" y="4602821"/>
          <a:ext cx="1064499" cy="365760"/>
        </p:xfrm>
        <a:graphic>
          <a:graphicData uri="http://schemas.openxmlformats.org/drawingml/2006/table">
            <a:tbl>
              <a:tblPr firstRow="1" bandRow="1">
                <a:tableStyleId>{5C22544A-7EE6-4342-B048-85BDC9FD1C3A}</a:tableStyleId>
              </a:tblPr>
              <a:tblGrid>
                <a:gridCol w="354833">
                  <a:extLst>
                    <a:ext uri="{9D8B030D-6E8A-4147-A177-3AD203B41FA5}">
                      <a16:colId xmlns:a16="http://schemas.microsoft.com/office/drawing/2014/main" val="1053600745"/>
                    </a:ext>
                  </a:extLst>
                </a:gridCol>
                <a:gridCol w="354833">
                  <a:extLst>
                    <a:ext uri="{9D8B030D-6E8A-4147-A177-3AD203B41FA5}">
                      <a16:colId xmlns:a16="http://schemas.microsoft.com/office/drawing/2014/main" val="1769532001"/>
                    </a:ext>
                  </a:extLst>
                </a:gridCol>
                <a:gridCol w="354833">
                  <a:extLst>
                    <a:ext uri="{9D8B030D-6E8A-4147-A177-3AD203B41FA5}">
                      <a16:colId xmlns:a16="http://schemas.microsoft.com/office/drawing/2014/main" val="3959244776"/>
                    </a:ext>
                  </a:extLst>
                </a:gridCol>
              </a:tblGrid>
              <a:tr h="297767">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238712001"/>
                  </a:ext>
                </a:extLst>
              </a:tr>
            </a:tbl>
          </a:graphicData>
        </a:graphic>
      </p:graphicFrame>
      <p:pic>
        <p:nvPicPr>
          <p:cNvPr id="34" name="Picture 2">
            <a:extLst>
              <a:ext uri="{FF2B5EF4-FFF2-40B4-BE49-F238E27FC236}">
                <a16:creationId xmlns:a16="http://schemas.microsoft.com/office/drawing/2014/main" id="{55320FE9-3025-4C34-A4BB-FFB2D333803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67637" y="4551106"/>
            <a:ext cx="401625" cy="4016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20CEBFB8-7D54-4364-8DE3-5CA6E14B57B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1083" y="4561752"/>
            <a:ext cx="401625" cy="401625"/>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03F9E64C-A5BF-299D-1E94-3A0C6790DCC4}"/>
              </a:ext>
            </a:extLst>
          </p:cNvPr>
          <p:cNvCxnSpPr>
            <a:cxnSpLocks/>
            <a:endCxn id="32" idx="3"/>
          </p:cNvCxnSpPr>
          <p:nvPr/>
        </p:nvCxnSpPr>
        <p:spPr>
          <a:xfrm flipH="1" flipV="1">
            <a:off x="10791918" y="6017452"/>
            <a:ext cx="816864" cy="2867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7198DD5-9845-F977-BA4F-1CF388DF80BD}"/>
              </a:ext>
            </a:extLst>
          </p:cNvPr>
          <p:cNvSpPr txBox="1"/>
          <p:nvPr/>
        </p:nvSpPr>
        <p:spPr>
          <a:xfrm>
            <a:off x="10956565" y="6296499"/>
            <a:ext cx="1235435" cy="461665"/>
          </a:xfrm>
          <a:prstGeom prst="rect">
            <a:avLst/>
          </a:prstGeom>
          <a:solidFill>
            <a:schemeClr val="bg1"/>
          </a:solidFill>
          <a:ln>
            <a:solidFill>
              <a:schemeClr val="tx1"/>
            </a:solidFill>
          </a:ln>
        </p:spPr>
        <p:txBody>
          <a:bodyPr wrap="square" rtlCol="0">
            <a:spAutoFit/>
          </a:bodyPr>
          <a:lstStyle/>
          <a:p>
            <a:r>
              <a:rPr lang="en-US" sz="1200" dirty="0"/>
              <a:t>Takes the user to the battle screen</a:t>
            </a:r>
            <a:endParaRPr lang="en-GB" sz="1200" dirty="0"/>
          </a:p>
        </p:txBody>
      </p:sp>
    </p:spTree>
    <p:extLst>
      <p:ext uri="{BB962C8B-B14F-4D97-AF65-F5344CB8AC3E}">
        <p14:creationId xmlns:p14="http://schemas.microsoft.com/office/powerpoint/2010/main" val="4198030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5EDDF8-2463-459B-B436-18A5EBDA1666}"/>
              </a:ext>
            </a:extLst>
          </p:cNvPr>
          <p:cNvGrpSpPr/>
          <p:nvPr/>
        </p:nvGrpSpPr>
        <p:grpSpPr>
          <a:xfrm>
            <a:off x="1580416" y="1190992"/>
            <a:ext cx="8743420" cy="5209442"/>
            <a:chOff x="1580416" y="1190992"/>
            <a:chExt cx="8743420" cy="5209442"/>
          </a:xfrm>
        </p:grpSpPr>
        <p:grpSp>
          <p:nvGrpSpPr>
            <p:cNvPr id="41" name="Group 40">
              <a:extLst>
                <a:ext uri="{FF2B5EF4-FFF2-40B4-BE49-F238E27FC236}">
                  <a16:creationId xmlns:a16="http://schemas.microsoft.com/office/drawing/2014/main" id="{772D2383-96BD-44EE-879A-6F29349AAEF2}"/>
                </a:ext>
              </a:extLst>
            </p:cNvPr>
            <p:cNvGrpSpPr/>
            <p:nvPr/>
          </p:nvGrpSpPr>
          <p:grpSpPr>
            <a:xfrm>
              <a:off x="1580416" y="1190992"/>
              <a:ext cx="8743420" cy="5209442"/>
              <a:chOff x="1859573" y="980342"/>
              <a:chExt cx="8743420" cy="5209442"/>
            </a:xfrm>
          </p:grpSpPr>
          <p:sp>
            <p:nvSpPr>
              <p:cNvPr id="4" name="Rectangle 3">
                <a:extLst>
                  <a:ext uri="{FF2B5EF4-FFF2-40B4-BE49-F238E27FC236}">
                    <a16:creationId xmlns:a16="http://schemas.microsoft.com/office/drawing/2014/main" id="{988508AF-A2EE-4F40-B123-153726CD7B97}"/>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descr="Wave with solid fill">
                <a:extLst>
                  <a:ext uri="{FF2B5EF4-FFF2-40B4-BE49-F238E27FC236}">
                    <a16:creationId xmlns:a16="http://schemas.microsoft.com/office/drawing/2014/main" id="{F43DAD5A-0A3C-4031-92B5-BECE7C79D9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7" name="Rectangle 16">
                <a:extLst>
                  <a:ext uri="{FF2B5EF4-FFF2-40B4-BE49-F238E27FC236}">
                    <a16:creationId xmlns:a16="http://schemas.microsoft.com/office/drawing/2014/main" id="{DE36B052-0B5E-403E-82A2-9E96FE2DE7A6}"/>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Wave with solid fill">
                <a:extLst>
                  <a:ext uri="{FF2B5EF4-FFF2-40B4-BE49-F238E27FC236}">
                    <a16:creationId xmlns:a16="http://schemas.microsoft.com/office/drawing/2014/main" id="{BBED305D-2A89-406A-9D2A-2FC821265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9" name="Graphic 18" descr="Wave with solid fill">
                <a:extLst>
                  <a:ext uri="{FF2B5EF4-FFF2-40B4-BE49-F238E27FC236}">
                    <a16:creationId xmlns:a16="http://schemas.microsoft.com/office/drawing/2014/main" id="{132D49E7-B4A0-4DA5-8A92-40875DBD89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22" name="Graphic 21" descr="Seaweed with solid fill">
                <a:extLst>
                  <a:ext uri="{FF2B5EF4-FFF2-40B4-BE49-F238E27FC236}">
                    <a16:creationId xmlns:a16="http://schemas.microsoft.com/office/drawing/2014/main" id="{D765F631-0FAC-4451-9E9D-81DE974B28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24" name="Graphic 23" descr="Seaweed with solid fill">
                <a:extLst>
                  <a:ext uri="{FF2B5EF4-FFF2-40B4-BE49-F238E27FC236}">
                    <a16:creationId xmlns:a16="http://schemas.microsoft.com/office/drawing/2014/main" id="{11B168B5-5486-4946-93B0-59DABCBDE0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25" name="Graphic 24" descr="Seaweed with solid fill">
                <a:extLst>
                  <a:ext uri="{FF2B5EF4-FFF2-40B4-BE49-F238E27FC236}">
                    <a16:creationId xmlns:a16="http://schemas.microsoft.com/office/drawing/2014/main" id="{2EA79783-206D-45B4-ABD4-69DEFFFA2B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28" name="Graphic 27" descr="Tropical scene with solid fill">
                <a:extLst>
                  <a:ext uri="{FF2B5EF4-FFF2-40B4-BE49-F238E27FC236}">
                    <a16:creationId xmlns:a16="http://schemas.microsoft.com/office/drawing/2014/main" id="{B027E6BF-A2DB-47B3-9676-0EE103B48AF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2" name="Graphic 11" descr="Fish with solid fill">
                <a:extLst>
                  <a:ext uri="{FF2B5EF4-FFF2-40B4-BE49-F238E27FC236}">
                    <a16:creationId xmlns:a16="http://schemas.microsoft.com/office/drawing/2014/main" id="{5B82B808-6C7A-4D23-83C3-B0F9B847FA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0" name="Graphic 9" descr="Crab with solid fill">
                <a:extLst>
                  <a:ext uri="{FF2B5EF4-FFF2-40B4-BE49-F238E27FC236}">
                    <a16:creationId xmlns:a16="http://schemas.microsoft.com/office/drawing/2014/main" id="{16E792A4-2EA8-4022-9ED2-5F73E10B67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6" name="Graphic 25" descr="Fish with solid fill">
                <a:extLst>
                  <a:ext uri="{FF2B5EF4-FFF2-40B4-BE49-F238E27FC236}">
                    <a16:creationId xmlns:a16="http://schemas.microsoft.com/office/drawing/2014/main" id="{6BD02667-2AE7-44C6-9CA3-B3D4510FBE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3" name="TextBox 2">
              <a:extLst>
                <a:ext uri="{FF2B5EF4-FFF2-40B4-BE49-F238E27FC236}">
                  <a16:creationId xmlns:a16="http://schemas.microsoft.com/office/drawing/2014/main" id="{94CB525B-C4BA-4530-A3D9-C346A4B8BF91}"/>
                </a:ext>
              </a:extLst>
            </p:cNvPr>
            <p:cNvSpPr txBox="1"/>
            <p:nvPr/>
          </p:nvSpPr>
          <p:spPr>
            <a:xfrm>
              <a:off x="2090737" y="1617234"/>
              <a:ext cx="7248526" cy="4401205"/>
            </a:xfrm>
            <a:prstGeom prst="rect">
              <a:avLst/>
            </a:prstGeom>
            <a:solidFill>
              <a:schemeClr val="accent4">
                <a:lumMod val="20000"/>
                <a:lumOff val="80000"/>
              </a:schemeClr>
            </a:solidFill>
            <a:ln w="19050">
              <a:solidFill>
                <a:schemeClr val="tx1"/>
              </a:solidFill>
            </a:ln>
          </p:spPr>
          <p:txBody>
            <a:bodyPr wrap="square" rtlCol="0">
              <a:spAutoFit/>
            </a:bodyPr>
            <a:lstStyle/>
            <a:p>
              <a:pPr algn="ctr"/>
              <a:r>
                <a:rPr lang="en-US" sz="3200" dirty="0">
                  <a:latin typeface="Blackadder ITC" panose="04020505051007020D02" pitchFamily="82" charset="0"/>
                </a:rPr>
                <a:t>Battle!</a:t>
              </a:r>
            </a:p>
            <a:p>
              <a:pPr algn="ctr"/>
              <a:endParaRPr lang="en-US" sz="3200" dirty="0">
                <a:latin typeface="Blackadder ITC" panose="04020505051007020D02" pitchFamily="82" charset="0"/>
              </a:endParaRPr>
            </a:p>
            <a:p>
              <a:pPr algn="ctr"/>
              <a:r>
                <a:rPr lang="en-US" sz="2400" dirty="0">
                  <a:latin typeface="Blackadder ITC" panose="04020505051007020D02" pitchFamily="82" charset="0"/>
                </a:rPr>
                <a:t>Player 1				Player 3</a:t>
              </a:r>
              <a:endParaRPr lang="en-US" sz="1600" dirty="0">
                <a:latin typeface="Blackadder ITC" panose="04020505051007020D02" pitchFamily="82" charset="0"/>
              </a:endParaRPr>
            </a:p>
            <a:p>
              <a:pPr algn="ctr"/>
              <a:endParaRPr lang="en-US" sz="3200" dirty="0">
                <a:latin typeface="Blackadder ITC" panose="04020505051007020D02" pitchFamily="82" charset="0"/>
              </a:endParaRPr>
            </a:p>
            <a:p>
              <a:pPr algn="ctr"/>
              <a:endParaRPr lang="en-US" sz="3200" dirty="0">
                <a:latin typeface="Blackadder ITC" panose="04020505051007020D02" pitchFamily="82" charset="0"/>
              </a:endParaRPr>
            </a:p>
            <a:p>
              <a:pPr algn="ctr"/>
              <a:endParaRPr lang="en-US" sz="3200" dirty="0">
                <a:latin typeface="Blackadder ITC" panose="04020505051007020D02" pitchFamily="82" charset="0"/>
              </a:endParaRPr>
            </a:p>
            <a:p>
              <a:pPr algn="ctr"/>
              <a:r>
                <a:rPr lang="en-US" sz="3200" dirty="0">
                  <a:latin typeface="Blackadder ITC" panose="04020505051007020D02" pitchFamily="82" charset="0"/>
                </a:rPr>
                <a:t>Player 1 has won the battle</a:t>
              </a:r>
            </a:p>
            <a:p>
              <a:pPr algn="ctr"/>
              <a:endParaRPr lang="en-US" sz="3200" dirty="0">
                <a:latin typeface="Blackadder ITC" panose="04020505051007020D02" pitchFamily="82" charset="0"/>
              </a:endParaRPr>
            </a:p>
            <a:p>
              <a:pPr algn="ctr"/>
              <a:endParaRPr lang="en-US" sz="3200" dirty="0">
                <a:latin typeface="Blackadder ITC" panose="04020505051007020D02" pitchFamily="82" charset="0"/>
              </a:endParaRPr>
            </a:p>
          </p:txBody>
        </p:sp>
      </p:grpSp>
      <p:sp>
        <p:nvSpPr>
          <p:cNvPr id="20" name="TextBox 19">
            <a:extLst>
              <a:ext uri="{FF2B5EF4-FFF2-40B4-BE49-F238E27FC236}">
                <a16:creationId xmlns:a16="http://schemas.microsoft.com/office/drawing/2014/main" id="{746BC93E-BC12-4867-8CE9-A4DB4D54A307}"/>
              </a:ext>
            </a:extLst>
          </p:cNvPr>
          <p:cNvSpPr txBox="1"/>
          <p:nvPr/>
        </p:nvSpPr>
        <p:spPr>
          <a:xfrm>
            <a:off x="9402713" y="3088405"/>
            <a:ext cx="2311400" cy="2031325"/>
          </a:xfrm>
          <a:prstGeom prst="rect">
            <a:avLst/>
          </a:prstGeom>
          <a:solidFill>
            <a:schemeClr val="bg1"/>
          </a:solidFill>
          <a:ln>
            <a:solidFill>
              <a:schemeClr val="tx1"/>
            </a:solidFill>
          </a:ln>
        </p:spPr>
        <p:txBody>
          <a:bodyPr wrap="square" rtlCol="0">
            <a:spAutoFit/>
          </a:bodyPr>
          <a:lstStyle/>
          <a:p>
            <a:r>
              <a:rPr lang="en-US" dirty="0"/>
              <a:t>UC10:</a:t>
            </a:r>
          </a:p>
          <a:p>
            <a:endParaRPr lang="en-US" dirty="0"/>
          </a:p>
          <a:p>
            <a:r>
              <a:rPr lang="en-US" dirty="0"/>
              <a:t>Battle screen which gets initiated if a player selects the “Ready to attack?” button</a:t>
            </a:r>
            <a:endParaRPr lang="en-GB" dirty="0"/>
          </a:p>
        </p:txBody>
      </p:sp>
      <p:sp>
        <p:nvSpPr>
          <p:cNvPr id="27" name="Rectangle 26">
            <a:extLst>
              <a:ext uri="{FF2B5EF4-FFF2-40B4-BE49-F238E27FC236}">
                <a16:creationId xmlns:a16="http://schemas.microsoft.com/office/drawing/2014/main" id="{0DE46344-4B87-449C-89D9-0CBC37E1D6B7}"/>
              </a:ext>
            </a:extLst>
          </p:cNvPr>
          <p:cNvSpPr/>
          <p:nvPr/>
        </p:nvSpPr>
        <p:spPr>
          <a:xfrm>
            <a:off x="2756971" y="5289217"/>
            <a:ext cx="2120231" cy="39363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Take 2 Crew Cards</a:t>
            </a:r>
            <a:endParaRPr lang="en-GB" dirty="0">
              <a:solidFill>
                <a:schemeClr val="tx1"/>
              </a:solidFill>
              <a:latin typeface="Blackadder ITC" panose="04020505051007020D02" pitchFamily="82" charset="0"/>
            </a:endParaRPr>
          </a:p>
        </p:txBody>
      </p:sp>
      <p:sp>
        <p:nvSpPr>
          <p:cNvPr id="33" name="Rectangle 32">
            <a:hlinkClick r:id="rId12" action="ppaction://hlinksldjump"/>
            <a:extLst>
              <a:ext uri="{FF2B5EF4-FFF2-40B4-BE49-F238E27FC236}">
                <a16:creationId xmlns:a16="http://schemas.microsoft.com/office/drawing/2014/main" id="{629305E8-DBFC-4B2E-A3EE-A26AE9A548B7}"/>
              </a:ext>
            </a:extLst>
          </p:cNvPr>
          <p:cNvSpPr/>
          <p:nvPr/>
        </p:nvSpPr>
        <p:spPr>
          <a:xfrm>
            <a:off x="6707169" y="5289217"/>
            <a:ext cx="2120231" cy="39363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Treasure</a:t>
            </a:r>
            <a:endParaRPr lang="en-GB" dirty="0">
              <a:solidFill>
                <a:schemeClr val="tx1"/>
              </a:solidFill>
              <a:latin typeface="Blackadder ITC" panose="04020505051007020D02" pitchFamily="82" charset="0"/>
            </a:endParaRPr>
          </a:p>
        </p:txBody>
      </p:sp>
      <p:pic>
        <p:nvPicPr>
          <p:cNvPr id="37" name="Picture 4">
            <a:extLst>
              <a:ext uri="{FF2B5EF4-FFF2-40B4-BE49-F238E27FC236}">
                <a16:creationId xmlns:a16="http://schemas.microsoft.com/office/drawing/2014/main" id="{72A6EDE8-BCE1-4191-9168-266D30FAE7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9481" y="3150822"/>
            <a:ext cx="798497" cy="7984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8E77EA6-C620-AAC2-36DB-70D86B9B88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3578" y="3150119"/>
            <a:ext cx="799200" cy="7992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135E0719-91A4-AE1B-B60B-02C0C009D6A0}"/>
              </a:ext>
            </a:extLst>
          </p:cNvPr>
          <p:cNvCxnSpPr>
            <a:cxnSpLocks/>
          </p:cNvCxnSpPr>
          <p:nvPr/>
        </p:nvCxnSpPr>
        <p:spPr>
          <a:xfrm flipH="1" flipV="1">
            <a:off x="8716070" y="5614295"/>
            <a:ext cx="816864" cy="2867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C5E2D2-1AE5-79E5-0BA0-11F9704573FB}"/>
              </a:ext>
            </a:extLst>
          </p:cNvPr>
          <p:cNvSpPr txBox="1"/>
          <p:nvPr/>
        </p:nvSpPr>
        <p:spPr>
          <a:xfrm>
            <a:off x="8880717" y="5893342"/>
            <a:ext cx="2571054" cy="646331"/>
          </a:xfrm>
          <a:prstGeom prst="rect">
            <a:avLst/>
          </a:prstGeom>
          <a:solidFill>
            <a:schemeClr val="bg1"/>
          </a:solidFill>
          <a:ln>
            <a:solidFill>
              <a:schemeClr val="tx1"/>
            </a:solidFill>
          </a:ln>
        </p:spPr>
        <p:txBody>
          <a:bodyPr wrap="square" rtlCol="0">
            <a:spAutoFit/>
          </a:bodyPr>
          <a:lstStyle/>
          <a:p>
            <a:r>
              <a:rPr lang="en-US" sz="1200" dirty="0"/>
              <a:t>Takes the user back to the game screen and shows the treasure they have won</a:t>
            </a:r>
            <a:endParaRPr lang="en-GB" sz="1200" dirty="0"/>
          </a:p>
        </p:txBody>
      </p:sp>
    </p:spTree>
    <p:extLst>
      <p:ext uri="{BB962C8B-B14F-4D97-AF65-F5344CB8AC3E}">
        <p14:creationId xmlns:p14="http://schemas.microsoft.com/office/powerpoint/2010/main" val="310453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E97AA0-2C39-4B6A-9FC5-D6B75F373A05}"/>
              </a:ext>
            </a:extLst>
          </p:cNvPr>
          <p:cNvGrpSpPr/>
          <p:nvPr/>
        </p:nvGrpSpPr>
        <p:grpSpPr>
          <a:xfrm>
            <a:off x="1819537" y="114300"/>
            <a:ext cx="8318462" cy="5855915"/>
            <a:chOff x="1487242" y="1143361"/>
            <a:chExt cx="8282354" cy="5139104"/>
          </a:xfrm>
        </p:grpSpPr>
        <p:grpSp>
          <p:nvGrpSpPr>
            <p:cNvPr id="4" name="Group 3">
              <a:extLst>
                <a:ext uri="{FF2B5EF4-FFF2-40B4-BE49-F238E27FC236}">
                  <a16:creationId xmlns:a16="http://schemas.microsoft.com/office/drawing/2014/main" id="{F2070C08-35F2-484E-AEF0-7F757844C32C}"/>
                </a:ext>
              </a:extLst>
            </p:cNvPr>
            <p:cNvGrpSpPr/>
            <p:nvPr/>
          </p:nvGrpSpPr>
          <p:grpSpPr>
            <a:xfrm>
              <a:off x="1487242" y="1143361"/>
              <a:ext cx="8282354" cy="5139104"/>
              <a:chOff x="1859573" y="980342"/>
              <a:chExt cx="8282354" cy="5139104"/>
            </a:xfrm>
          </p:grpSpPr>
          <p:sp>
            <p:nvSpPr>
              <p:cNvPr id="5" name="Rectangle 4">
                <a:extLst>
                  <a:ext uri="{FF2B5EF4-FFF2-40B4-BE49-F238E27FC236}">
                    <a16:creationId xmlns:a16="http://schemas.microsoft.com/office/drawing/2014/main" id="{07DA646A-D771-4BC7-A143-A9F1A6D78249}"/>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55EE83DC-87B8-4106-9C9B-CCAD88851B43}"/>
                  </a:ext>
                </a:extLst>
              </p:cNvPr>
              <p:cNvSpPr/>
              <p:nvPr/>
            </p:nvSpPr>
            <p:spPr>
              <a:xfrm>
                <a:off x="1859573" y="1006513"/>
                <a:ext cx="269176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38100" dir="2700000" algn="tl">
                        <a:srgbClr val="000000">
                          <a:alpha val="43137"/>
                        </a:srgbClr>
                      </a:outerShdw>
                    </a:effectLst>
                    <a:latin typeface="Blackadder ITC" panose="04020505051007020D02" pitchFamily="82" charset="0"/>
                    <a:ea typeface="HGGothicE" panose="020B0400000000000000" pitchFamily="49" charset="-128"/>
                    <a:cs typeface="Aharoni" panose="02010803020104030203" pitchFamily="2" charset="-79"/>
                  </a:rPr>
                  <a:t>Buccaneer</a:t>
                </a:r>
              </a:p>
            </p:txBody>
          </p:sp>
        </p:grpSp>
        <p:sp>
          <p:nvSpPr>
            <p:cNvPr id="18" name="TextBox 17">
              <a:extLst>
                <a:ext uri="{FF2B5EF4-FFF2-40B4-BE49-F238E27FC236}">
                  <a16:creationId xmlns:a16="http://schemas.microsoft.com/office/drawing/2014/main" id="{BC6E1C52-7636-4DC1-A2F4-99E03D57DC82}"/>
                </a:ext>
              </a:extLst>
            </p:cNvPr>
            <p:cNvSpPr txBox="1"/>
            <p:nvPr/>
          </p:nvSpPr>
          <p:spPr>
            <a:xfrm>
              <a:off x="1519194" y="2093100"/>
              <a:ext cx="3112677" cy="369332"/>
            </a:xfrm>
            <a:prstGeom prst="rect">
              <a:avLst/>
            </a:prstGeom>
            <a:noFill/>
          </p:spPr>
          <p:txBody>
            <a:bodyPr wrap="square" rtlCol="0">
              <a:spAutoFit/>
            </a:bodyPr>
            <a:lstStyle/>
            <a:p>
              <a:r>
                <a:rPr lang="en-US" b="1" dirty="0">
                  <a:latin typeface="Blackadder ITC" panose="04020505051007020D02" pitchFamily="82" charset="0"/>
                </a:rPr>
                <a:t>Please enter your name</a:t>
              </a:r>
              <a:endParaRPr lang="en-GB" b="1" dirty="0">
                <a:latin typeface="Blackadder ITC" panose="04020505051007020D02" pitchFamily="82" charset="0"/>
              </a:endParaRPr>
            </a:p>
          </p:txBody>
        </p:sp>
        <p:grpSp>
          <p:nvGrpSpPr>
            <p:cNvPr id="29" name="Group 28">
              <a:extLst>
                <a:ext uri="{FF2B5EF4-FFF2-40B4-BE49-F238E27FC236}">
                  <a16:creationId xmlns:a16="http://schemas.microsoft.com/office/drawing/2014/main" id="{9EB139EC-8681-4873-A25C-E1AA5A5D940A}"/>
                </a:ext>
              </a:extLst>
            </p:cNvPr>
            <p:cNvGrpSpPr/>
            <p:nvPr/>
          </p:nvGrpSpPr>
          <p:grpSpPr>
            <a:xfrm>
              <a:off x="4434955" y="2035241"/>
              <a:ext cx="1820286" cy="2461088"/>
              <a:chOff x="1867337" y="1994561"/>
              <a:chExt cx="1820286" cy="2461088"/>
            </a:xfrm>
          </p:grpSpPr>
          <p:sp>
            <p:nvSpPr>
              <p:cNvPr id="19" name="Rectangle 18">
                <a:extLst>
                  <a:ext uri="{FF2B5EF4-FFF2-40B4-BE49-F238E27FC236}">
                    <a16:creationId xmlns:a16="http://schemas.microsoft.com/office/drawing/2014/main" id="{25842D1D-A4EE-43BC-94DF-7F1BCAA8E608}"/>
                  </a:ext>
                </a:extLst>
              </p:cNvPr>
              <p:cNvSpPr/>
              <p:nvPr/>
            </p:nvSpPr>
            <p:spPr>
              <a:xfrm>
                <a:off x="1867337" y="1994561"/>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1</a:t>
                </a:r>
                <a:endParaRPr lang="en-GB" dirty="0">
                  <a:solidFill>
                    <a:schemeClr val="tx1"/>
                  </a:solidFill>
                  <a:latin typeface="Blackadder ITC" panose="04020505051007020D02" pitchFamily="82" charset="0"/>
                </a:endParaRPr>
              </a:p>
            </p:txBody>
          </p:sp>
          <p:sp>
            <p:nvSpPr>
              <p:cNvPr id="21" name="Rectangle 20">
                <a:extLst>
                  <a:ext uri="{FF2B5EF4-FFF2-40B4-BE49-F238E27FC236}">
                    <a16:creationId xmlns:a16="http://schemas.microsoft.com/office/drawing/2014/main" id="{E1480089-F628-469B-A833-C4D469662E83}"/>
                  </a:ext>
                </a:extLst>
              </p:cNvPr>
              <p:cNvSpPr/>
              <p:nvPr/>
            </p:nvSpPr>
            <p:spPr>
              <a:xfrm>
                <a:off x="1871697" y="2712757"/>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2</a:t>
                </a:r>
                <a:endParaRPr lang="en-GB" dirty="0">
                  <a:solidFill>
                    <a:schemeClr val="tx1"/>
                  </a:solidFill>
                  <a:latin typeface="Blackadder ITC" panose="04020505051007020D02" pitchFamily="82" charset="0"/>
                </a:endParaRPr>
              </a:p>
            </p:txBody>
          </p:sp>
          <p:sp>
            <p:nvSpPr>
              <p:cNvPr id="22" name="Rectangle 21">
                <a:extLst>
                  <a:ext uri="{FF2B5EF4-FFF2-40B4-BE49-F238E27FC236}">
                    <a16:creationId xmlns:a16="http://schemas.microsoft.com/office/drawing/2014/main" id="{866D1042-E43A-47D5-85D9-15D637614741}"/>
                  </a:ext>
                </a:extLst>
              </p:cNvPr>
              <p:cNvSpPr/>
              <p:nvPr/>
            </p:nvSpPr>
            <p:spPr>
              <a:xfrm>
                <a:off x="1867337" y="4149146"/>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4</a:t>
                </a:r>
                <a:endParaRPr lang="en-GB" dirty="0">
                  <a:solidFill>
                    <a:schemeClr val="tx1"/>
                  </a:solidFill>
                  <a:latin typeface="Blackadder ITC" panose="04020505051007020D02" pitchFamily="82" charset="0"/>
                </a:endParaRPr>
              </a:p>
            </p:txBody>
          </p:sp>
          <p:sp>
            <p:nvSpPr>
              <p:cNvPr id="23" name="Rectangle 22">
                <a:extLst>
                  <a:ext uri="{FF2B5EF4-FFF2-40B4-BE49-F238E27FC236}">
                    <a16:creationId xmlns:a16="http://schemas.microsoft.com/office/drawing/2014/main" id="{2F3D66A8-87EE-457B-AE53-58BA9D2AEC17}"/>
                  </a:ext>
                </a:extLst>
              </p:cNvPr>
              <p:cNvSpPr/>
              <p:nvPr/>
            </p:nvSpPr>
            <p:spPr>
              <a:xfrm>
                <a:off x="1897238" y="3430951"/>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3</a:t>
                </a:r>
                <a:endParaRPr lang="en-GB" dirty="0">
                  <a:solidFill>
                    <a:schemeClr val="tx1"/>
                  </a:solidFill>
                  <a:latin typeface="Blackadder ITC" panose="04020505051007020D02" pitchFamily="82" charset="0"/>
                </a:endParaRPr>
              </a:p>
            </p:txBody>
          </p:sp>
        </p:grpSp>
      </p:grpSp>
      <p:sp>
        <p:nvSpPr>
          <p:cNvPr id="30" name="Rectangle 29">
            <a:hlinkClick r:id="rId2" action="ppaction://hlinksldjump"/>
            <a:extLst>
              <a:ext uri="{FF2B5EF4-FFF2-40B4-BE49-F238E27FC236}">
                <a16:creationId xmlns:a16="http://schemas.microsoft.com/office/drawing/2014/main" id="{ABC96D73-475F-49B2-9CCC-72BDB28DF515}"/>
              </a:ext>
            </a:extLst>
          </p:cNvPr>
          <p:cNvSpPr/>
          <p:nvPr/>
        </p:nvSpPr>
        <p:spPr>
          <a:xfrm>
            <a:off x="5233187" y="4124347"/>
            <a:ext cx="949698" cy="25609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Start</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A5590005-2430-4E03-B0F6-5CB662658920}"/>
              </a:ext>
            </a:extLst>
          </p:cNvPr>
          <p:cNvSpPr txBox="1"/>
          <p:nvPr/>
        </p:nvSpPr>
        <p:spPr>
          <a:xfrm>
            <a:off x="1339850" y="2827208"/>
            <a:ext cx="2311400" cy="923330"/>
          </a:xfrm>
          <a:prstGeom prst="rect">
            <a:avLst/>
          </a:prstGeom>
          <a:solidFill>
            <a:schemeClr val="bg1"/>
          </a:solidFill>
          <a:ln>
            <a:solidFill>
              <a:schemeClr val="tx1"/>
            </a:solidFill>
          </a:ln>
        </p:spPr>
        <p:txBody>
          <a:bodyPr wrap="square" rtlCol="0">
            <a:spAutoFit/>
          </a:bodyPr>
          <a:lstStyle/>
          <a:p>
            <a:r>
              <a:rPr lang="en-US" dirty="0"/>
              <a:t>UC2:</a:t>
            </a:r>
          </a:p>
          <a:p>
            <a:endParaRPr lang="en-US" dirty="0"/>
          </a:p>
          <a:p>
            <a:r>
              <a:rPr lang="en-US" dirty="0"/>
              <a:t>Entering player names</a:t>
            </a:r>
            <a:endParaRPr lang="en-GB" dirty="0"/>
          </a:p>
        </p:txBody>
      </p:sp>
      <p:pic>
        <p:nvPicPr>
          <p:cNvPr id="1026" name="Picture 2">
            <a:extLst>
              <a:ext uri="{FF2B5EF4-FFF2-40B4-BE49-F238E27FC236}">
                <a16:creationId xmlns:a16="http://schemas.microsoft.com/office/drawing/2014/main" id="{24A9B8CA-35B2-47A1-9CE3-EA6EAA138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239" y="1749281"/>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8225BD-92CC-47D3-8A49-0C67A62A9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979" y="892458"/>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79A35D-585F-4976-A3C1-8465E0560B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746" y="2626769"/>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41C471-6E04-4077-ABD7-EE9DF345CC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041" y="3359908"/>
            <a:ext cx="612000" cy="612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45548D0-B13C-40D8-814C-872D99A14D51}"/>
              </a:ext>
            </a:extLst>
          </p:cNvPr>
          <p:cNvSpPr/>
          <p:nvPr/>
        </p:nvSpPr>
        <p:spPr>
          <a:xfrm>
            <a:off x="8226448" y="218290"/>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Help</a:t>
            </a:r>
            <a:endParaRPr lang="en-GB" dirty="0">
              <a:solidFill>
                <a:schemeClr val="tx1"/>
              </a:solidFill>
              <a:latin typeface="Blackadder ITC" panose="04020505051007020D02" pitchFamily="82" charset="0"/>
            </a:endParaRPr>
          </a:p>
        </p:txBody>
      </p:sp>
      <p:pic>
        <p:nvPicPr>
          <p:cNvPr id="38" name="Picture 37" descr="A picture containing silhouette&#10;&#10;Description automatically generated">
            <a:extLst>
              <a:ext uri="{FF2B5EF4-FFF2-40B4-BE49-F238E27FC236}">
                <a16:creationId xmlns:a16="http://schemas.microsoft.com/office/drawing/2014/main" id="{74FA8F0F-91D8-4D7B-B7E3-40132A243EA6}"/>
              </a:ext>
            </a:extLst>
          </p:cNvPr>
          <p:cNvPicPr>
            <a:picLocks noChangeAspect="1"/>
          </p:cNvPicPr>
          <p:nvPr/>
        </p:nvPicPr>
        <p:blipFill rotWithShape="1">
          <a:blip r:embed="rId7">
            <a:extLst>
              <a:ext uri="{28A0092B-C50C-407E-A947-70E740481C1C}">
                <a14:useLocalDpi xmlns:a14="http://schemas.microsoft.com/office/drawing/2010/main" val="0"/>
              </a:ext>
            </a:extLst>
          </a:blip>
          <a:srcRect t="69735"/>
          <a:stretch/>
        </p:blipFill>
        <p:spPr>
          <a:xfrm>
            <a:off x="1808518" y="4485769"/>
            <a:ext cx="8318462" cy="1491838"/>
          </a:xfrm>
          <a:prstGeom prst="rect">
            <a:avLst/>
          </a:prstGeom>
        </p:spPr>
      </p:pic>
      <p:grpSp>
        <p:nvGrpSpPr>
          <p:cNvPr id="40" name="Group 39">
            <a:extLst>
              <a:ext uri="{FF2B5EF4-FFF2-40B4-BE49-F238E27FC236}">
                <a16:creationId xmlns:a16="http://schemas.microsoft.com/office/drawing/2014/main" id="{F68F81C1-3E0E-42AF-AAAE-517066ABEB29}"/>
              </a:ext>
            </a:extLst>
          </p:cNvPr>
          <p:cNvGrpSpPr/>
          <p:nvPr/>
        </p:nvGrpSpPr>
        <p:grpSpPr>
          <a:xfrm>
            <a:off x="7688061" y="2853147"/>
            <a:ext cx="2721977" cy="3600358"/>
            <a:chOff x="7453307" y="2268599"/>
            <a:chExt cx="3049836" cy="3378961"/>
          </a:xfrm>
        </p:grpSpPr>
        <p:pic>
          <p:nvPicPr>
            <p:cNvPr id="41" name="Picture 40" descr="A picture containing text&#10;&#10;Description automatically generated">
              <a:extLst>
                <a:ext uri="{FF2B5EF4-FFF2-40B4-BE49-F238E27FC236}">
                  <a16:creationId xmlns:a16="http://schemas.microsoft.com/office/drawing/2014/main" id="{3456B72F-B468-4113-925B-3E292EBF87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6034" y="3110451"/>
              <a:ext cx="2537109" cy="2537109"/>
            </a:xfrm>
            <a:prstGeom prst="rect">
              <a:avLst/>
            </a:prstGeom>
          </p:spPr>
        </p:pic>
        <p:grpSp>
          <p:nvGrpSpPr>
            <p:cNvPr id="42" name="Group 41">
              <a:extLst>
                <a:ext uri="{FF2B5EF4-FFF2-40B4-BE49-F238E27FC236}">
                  <a16:creationId xmlns:a16="http://schemas.microsoft.com/office/drawing/2014/main" id="{F2C50E52-4E3D-4FDA-B825-4A93378BE975}"/>
                </a:ext>
              </a:extLst>
            </p:cNvPr>
            <p:cNvGrpSpPr/>
            <p:nvPr/>
          </p:nvGrpSpPr>
          <p:grpSpPr>
            <a:xfrm>
              <a:off x="7453307" y="2268599"/>
              <a:ext cx="2757376" cy="2271183"/>
              <a:chOff x="6873858" y="2359533"/>
              <a:chExt cx="2757376" cy="2271183"/>
            </a:xfrm>
          </p:grpSpPr>
          <p:pic>
            <p:nvPicPr>
              <p:cNvPr id="44" name="Picture 43" descr="A picture containing text, plant, leaf&#10;&#10;Description automatically generated">
                <a:extLst>
                  <a:ext uri="{FF2B5EF4-FFF2-40B4-BE49-F238E27FC236}">
                    <a16:creationId xmlns:a16="http://schemas.microsoft.com/office/drawing/2014/main" id="{0B0BCF9C-AB9C-4914-9DCA-91693A41BC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3858" y="2359533"/>
                <a:ext cx="2271183" cy="2271183"/>
              </a:xfrm>
              <a:prstGeom prst="rect">
                <a:avLst/>
              </a:prstGeom>
            </p:spPr>
          </p:pic>
          <p:pic>
            <p:nvPicPr>
              <p:cNvPr id="45" name="Picture 44" descr="A picture containing text, plant, leaf&#10;&#10;Description automatically generated">
                <a:extLst>
                  <a:ext uri="{FF2B5EF4-FFF2-40B4-BE49-F238E27FC236}">
                    <a16:creationId xmlns:a16="http://schemas.microsoft.com/office/drawing/2014/main" id="{BF7CC286-68BB-417A-9DDE-7EFF5EF344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83725" y="2560991"/>
                <a:ext cx="2047509" cy="2047509"/>
              </a:xfrm>
              <a:prstGeom prst="rect">
                <a:avLst/>
              </a:prstGeom>
            </p:spPr>
          </p:pic>
        </p:grpSp>
      </p:grpSp>
      <p:pic>
        <p:nvPicPr>
          <p:cNvPr id="46" name="Picture 45" descr="A picture containing text, clipart&#10;&#10;Description automatically generated">
            <a:extLst>
              <a:ext uri="{FF2B5EF4-FFF2-40B4-BE49-F238E27FC236}">
                <a16:creationId xmlns:a16="http://schemas.microsoft.com/office/drawing/2014/main" id="{B93D7D35-D5EB-45BC-923C-E93F4D7D85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1035" y="4612255"/>
            <a:ext cx="875546" cy="875546"/>
          </a:xfrm>
          <a:prstGeom prst="rect">
            <a:avLst/>
          </a:prstGeom>
        </p:spPr>
      </p:pic>
      <p:pic>
        <p:nvPicPr>
          <p:cNvPr id="47" name="Picture 46" descr="Icon&#10;&#10;Description automatically generated">
            <a:extLst>
              <a:ext uri="{FF2B5EF4-FFF2-40B4-BE49-F238E27FC236}">
                <a16:creationId xmlns:a16="http://schemas.microsoft.com/office/drawing/2014/main" id="{18DF84F7-DC95-42C3-9050-113DDCDE7C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4525" y="5250560"/>
            <a:ext cx="719655" cy="719655"/>
          </a:xfrm>
          <a:prstGeom prst="rect">
            <a:avLst/>
          </a:prstGeom>
        </p:spPr>
      </p:pic>
      <p:pic>
        <p:nvPicPr>
          <p:cNvPr id="48" name="Picture 2">
            <a:extLst>
              <a:ext uri="{FF2B5EF4-FFF2-40B4-BE49-F238E27FC236}">
                <a16:creationId xmlns:a16="http://schemas.microsoft.com/office/drawing/2014/main" id="{D946297A-DCB3-4E15-B5C5-F0C6EF349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931" y="3916568"/>
            <a:ext cx="1399318" cy="139931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picture containing text, weapon&#10;&#10;Description automatically generated">
            <a:extLst>
              <a:ext uri="{FF2B5EF4-FFF2-40B4-BE49-F238E27FC236}">
                <a16:creationId xmlns:a16="http://schemas.microsoft.com/office/drawing/2014/main" id="{9A8EEE5B-8EE7-4FB8-B37E-397B930EA669}"/>
              </a:ext>
            </a:extLst>
          </p:cNvPr>
          <p:cNvPicPr>
            <a:picLocks noChangeAspect="1"/>
          </p:cNvPicPr>
          <p:nvPr/>
        </p:nvPicPr>
        <p:blipFill rotWithShape="1">
          <a:blip r:embed="rId12">
            <a:extLst>
              <a:ext uri="{28A0092B-C50C-407E-A947-70E740481C1C}">
                <a14:useLocalDpi xmlns:a14="http://schemas.microsoft.com/office/drawing/2010/main" val="0"/>
              </a:ext>
            </a:extLst>
          </a:blip>
          <a:srcRect l="12161" t="24683" b="30605"/>
          <a:stretch/>
        </p:blipFill>
        <p:spPr>
          <a:xfrm>
            <a:off x="5111750" y="5084910"/>
            <a:ext cx="1868760" cy="951234"/>
          </a:xfrm>
          <a:prstGeom prst="rect">
            <a:avLst/>
          </a:prstGeom>
        </p:spPr>
      </p:pic>
      <p:pic>
        <p:nvPicPr>
          <p:cNvPr id="54" name="Picture 53" descr="A picture containing text&#10;&#10;Description automatically generated">
            <a:extLst>
              <a:ext uri="{FF2B5EF4-FFF2-40B4-BE49-F238E27FC236}">
                <a16:creationId xmlns:a16="http://schemas.microsoft.com/office/drawing/2014/main" id="{CED7FCE3-D1F4-457B-9B69-FE7DBDBE562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1202" y="4858830"/>
            <a:ext cx="1219200" cy="1219200"/>
          </a:xfrm>
          <a:prstGeom prst="rect">
            <a:avLst/>
          </a:prstGeom>
        </p:spPr>
      </p:pic>
      <p:sp>
        <p:nvSpPr>
          <p:cNvPr id="32" name="TextBox 31">
            <a:extLst>
              <a:ext uri="{FF2B5EF4-FFF2-40B4-BE49-F238E27FC236}">
                <a16:creationId xmlns:a16="http://schemas.microsoft.com/office/drawing/2014/main" id="{AF6DA18A-837E-8E2D-B290-59D832CDFEE3}"/>
              </a:ext>
            </a:extLst>
          </p:cNvPr>
          <p:cNvSpPr txBox="1"/>
          <p:nvPr/>
        </p:nvSpPr>
        <p:spPr>
          <a:xfrm>
            <a:off x="6547916" y="4736008"/>
            <a:ext cx="1860645" cy="461665"/>
          </a:xfrm>
          <a:prstGeom prst="rect">
            <a:avLst/>
          </a:prstGeom>
          <a:solidFill>
            <a:schemeClr val="bg1"/>
          </a:solidFill>
          <a:ln>
            <a:solidFill>
              <a:schemeClr val="tx1"/>
            </a:solidFill>
          </a:ln>
        </p:spPr>
        <p:txBody>
          <a:bodyPr wrap="square" rtlCol="0">
            <a:spAutoFit/>
          </a:bodyPr>
          <a:lstStyle/>
          <a:p>
            <a:r>
              <a:rPr lang="en-US" sz="1200" dirty="0"/>
              <a:t>Takes you to the game screen</a:t>
            </a:r>
            <a:endParaRPr lang="en-GB" sz="1200" dirty="0"/>
          </a:p>
        </p:txBody>
      </p:sp>
      <p:cxnSp>
        <p:nvCxnSpPr>
          <p:cNvPr id="33" name="Straight Arrow Connector 32">
            <a:extLst>
              <a:ext uri="{FF2B5EF4-FFF2-40B4-BE49-F238E27FC236}">
                <a16:creationId xmlns:a16="http://schemas.microsoft.com/office/drawing/2014/main" id="{9839A43C-636A-1B44-E446-6C1AA535651A}"/>
              </a:ext>
            </a:extLst>
          </p:cNvPr>
          <p:cNvCxnSpPr>
            <a:cxnSpLocks/>
          </p:cNvCxnSpPr>
          <p:nvPr/>
        </p:nvCxnSpPr>
        <p:spPr>
          <a:xfrm flipH="1" flipV="1">
            <a:off x="6193904" y="4197119"/>
            <a:ext cx="707507" cy="528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77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46422E-E472-E383-CC7A-D58A073A459F}"/>
              </a:ext>
            </a:extLst>
          </p:cNvPr>
          <p:cNvGrpSpPr/>
          <p:nvPr/>
        </p:nvGrpSpPr>
        <p:grpSpPr>
          <a:xfrm>
            <a:off x="86630" y="123769"/>
            <a:ext cx="12308570" cy="6778681"/>
            <a:chOff x="-1653270" y="-422331"/>
            <a:chExt cx="17291956" cy="9231084"/>
          </a:xfrm>
        </p:grpSpPr>
        <p:grpSp>
          <p:nvGrpSpPr>
            <p:cNvPr id="15" name="Group 14">
              <a:extLst>
                <a:ext uri="{FF2B5EF4-FFF2-40B4-BE49-F238E27FC236}">
                  <a16:creationId xmlns:a16="http://schemas.microsoft.com/office/drawing/2014/main" id="{88D07DEA-380D-4DD1-9F44-4D2FD043BE93}"/>
                </a:ext>
              </a:extLst>
            </p:cNvPr>
            <p:cNvGrpSpPr/>
            <p:nvPr/>
          </p:nvGrpSpPr>
          <p:grpSpPr>
            <a:xfrm>
              <a:off x="-1653270" y="-422331"/>
              <a:ext cx="17291956" cy="9231084"/>
              <a:chOff x="1859573" y="980342"/>
              <a:chExt cx="8743420" cy="5209442"/>
            </a:xfrm>
          </p:grpSpPr>
          <p:sp>
            <p:nvSpPr>
              <p:cNvPr id="16" name="Rectangle 15">
                <a:extLst>
                  <a:ext uri="{FF2B5EF4-FFF2-40B4-BE49-F238E27FC236}">
                    <a16:creationId xmlns:a16="http://schemas.microsoft.com/office/drawing/2014/main" id="{50ABA774-D8F4-461C-A170-08B37BBE16F4}"/>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Wave with solid fill">
                <a:extLst>
                  <a:ext uri="{FF2B5EF4-FFF2-40B4-BE49-F238E27FC236}">
                    <a16:creationId xmlns:a16="http://schemas.microsoft.com/office/drawing/2014/main" id="{14F0CE08-2FA7-45A5-8271-81EB188E0E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9" name="Rectangle 18">
                <a:extLst>
                  <a:ext uri="{FF2B5EF4-FFF2-40B4-BE49-F238E27FC236}">
                    <a16:creationId xmlns:a16="http://schemas.microsoft.com/office/drawing/2014/main" id="{5824B331-8072-445E-87A1-5B35035BA639}"/>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Graphic 19" descr="Wave with solid fill">
                <a:extLst>
                  <a:ext uri="{FF2B5EF4-FFF2-40B4-BE49-F238E27FC236}">
                    <a16:creationId xmlns:a16="http://schemas.microsoft.com/office/drawing/2014/main" id="{2C9D6D58-B180-4744-9202-4EE7777E44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21" name="Graphic 20" descr="Wave with solid fill">
                <a:extLst>
                  <a:ext uri="{FF2B5EF4-FFF2-40B4-BE49-F238E27FC236}">
                    <a16:creationId xmlns:a16="http://schemas.microsoft.com/office/drawing/2014/main" id="{CD264194-1F88-4391-9EA3-6BCBCDCA96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22" name="Graphic 21" descr="Seaweed with solid fill">
                <a:extLst>
                  <a:ext uri="{FF2B5EF4-FFF2-40B4-BE49-F238E27FC236}">
                    <a16:creationId xmlns:a16="http://schemas.microsoft.com/office/drawing/2014/main" id="{395815BC-3CBA-4C15-B24B-73A89BB438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23" name="Graphic 22" descr="Seaweed with solid fill">
                <a:extLst>
                  <a:ext uri="{FF2B5EF4-FFF2-40B4-BE49-F238E27FC236}">
                    <a16:creationId xmlns:a16="http://schemas.microsoft.com/office/drawing/2014/main" id="{DB2A714F-FF46-4E2F-A2F3-0C6F1276A1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24" name="Graphic 23" descr="Seaweed with solid fill">
                <a:extLst>
                  <a:ext uri="{FF2B5EF4-FFF2-40B4-BE49-F238E27FC236}">
                    <a16:creationId xmlns:a16="http://schemas.microsoft.com/office/drawing/2014/main" id="{DC560736-3BD2-44CC-A0A8-E4175DDFA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25" name="Graphic 24" descr="Tropical scene with solid fill">
                <a:extLst>
                  <a:ext uri="{FF2B5EF4-FFF2-40B4-BE49-F238E27FC236}">
                    <a16:creationId xmlns:a16="http://schemas.microsoft.com/office/drawing/2014/main" id="{637769BA-2A06-4C02-9E12-F13506ECEF6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6" name="Graphic 25" descr="Fish with solid fill">
                <a:extLst>
                  <a:ext uri="{FF2B5EF4-FFF2-40B4-BE49-F238E27FC236}">
                    <a16:creationId xmlns:a16="http://schemas.microsoft.com/office/drawing/2014/main" id="{70412484-E9FA-4EDC-932A-3E613F7BAC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7" name="Graphic 26" descr="Crab with solid fill">
                <a:extLst>
                  <a:ext uri="{FF2B5EF4-FFF2-40B4-BE49-F238E27FC236}">
                    <a16:creationId xmlns:a16="http://schemas.microsoft.com/office/drawing/2014/main" id="{5051C7E4-90AD-44E5-BF1B-3A0360F133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8" name="Graphic 27" descr="Fish with solid fill">
                <a:extLst>
                  <a:ext uri="{FF2B5EF4-FFF2-40B4-BE49-F238E27FC236}">
                    <a16:creationId xmlns:a16="http://schemas.microsoft.com/office/drawing/2014/main" id="{73CB8926-F456-49C1-BACD-D7C6899CED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pic>
          <p:nvPicPr>
            <p:cNvPr id="10" name="Graphic 9" descr="Sailboat with solid fill">
              <a:extLst>
                <a:ext uri="{FF2B5EF4-FFF2-40B4-BE49-F238E27FC236}">
                  <a16:creationId xmlns:a16="http://schemas.microsoft.com/office/drawing/2014/main" id="{9770A1A0-44C1-495C-8A18-9D4D58204D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62864" y="6156369"/>
              <a:ext cx="419100" cy="419100"/>
            </a:xfrm>
            <a:prstGeom prst="rect">
              <a:avLst/>
            </a:prstGeom>
          </p:spPr>
        </p:pic>
        <p:pic>
          <p:nvPicPr>
            <p:cNvPr id="11" name="Graphic 10" descr="Sailboat with solid fill">
              <a:extLst>
                <a:ext uri="{FF2B5EF4-FFF2-40B4-BE49-F238E27FC236}">
                  <a16:creationId xmlns:a16="http://schemas.microsoft.com/office/drawing/2014/main" id="{3DAC4D76-7D76-4028-8DFD-42A31DD9EE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021192" flipH="1">
              <a:off x="-47353" y="5818776"/>
              <a:ext cx="419100" cy="419100"/>
            </a:xfrm>
            <a:prstGeom prst="rect">
              <a:avLst/>
            </a:prstGeom>
          </p:spPr>
        </p:pic>
        <p:pic>
          <p:nvPicPr>
            <p:cNvPr id="12" name="Graphic 11" descr="Sailboat with solid fill">
              <a:extLst>
                <a:ext uri="{FF2B5EF4-FFF2-40B4-BE49-F238E27FC236}">
                  <a16:creationId xmlns:a16="http://schemas.microsoft.com/office/drawing/2014/main" id="{2F427530-84C3-4E10-8D9C-BBF6CD1152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flipH="1">
              <a:off x="5758268" y="4335780"/>
              <a:ext cx="419100" cy="419100"/>
            </a:xfrm>
            <a:prstGeom prst="rect">
              <a:avLst/>
            </a:prstGeom>
          </p:spPr>
        </p:pic>
        <p:pic>
          <p:nvPicPr>
            <p:cNvPr id="13" name="Graphic 12" descr="Sailboat with solid fill">
              <a:extLst>
                <a:ext uri="{FF2B5EF4-FFF2-40B4-BE49-F238E27FC236}">
                  <a16:creationId xmlns:a16="http://schemas.microsoft.com/office/drawing/2014/main" id="{44D45CAB-6B4A-4FFB-92B7-B19F8FD1CD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982066" y="2508250"/>
              <a:ext cx="419100" cy="419100"/>
            </a:xfrm>
            <a:prstGeom prst="rect">
              <a:avLst/>
            </a:prstGeom>
          </p:spPr>
        </p:pic>
        <p:sp>
          <p:nvSpPr>
            <p:cNvPr id="14" name="TextBox 13">
              <a:extLst>
                <a:ext uri="{FF2B5EF4-FFF2-40B4-BE49-F238E27FC236}">
                  <a16:creationId xmlns:a16="http://schemas.microsoft.com/office/drawing/2014/main" id="{1E8A4FD7-0B07-4F3D-9612-2E8D5E6F2BB8}"/>
                </a:ext>
              </a:extLst>
            </p:cNvPr>
            <p:cNvSpPr txBox="1"/>
            <p:nvPr/>
          </p:nvSpPr>
          <p:spPr>
            <a:xfrm>
              <a:off x="7306455" y="-89456"/>
              <a:ext cx="6047662" cy="5239056"/>
            </a:xfrm>
            <a:prstGeom prst="rect">
              <a:avLst/>
            </a:prstGeom>
            <a:solidFill>
              <a:schemeClr val="accent4">
                <a:lumMod val="20000"/>
                <a:lumOff val="80000"/>
              </a:schemeClr>
            </a:solidFill>
            <a:ln w="28575">
              <a:solidFill>
                <a:schemeClr val="tx1"/>
              </a:solidFill>
            </a:ln>
          </p:spPr>
          <p:txBody>
            <a:bodyPr wrap="square" rtlCol="0">
              <a:spAutoFit/>
            </a:bodyPr>
            <a:lstStyle/>
            <a:p>
              <a:r>
                <a:rPr lang="en-US" sz="1400" dirty="0"/>
                <a:t>Player 1</a:t>
              </a:r>
              <a:endParaRPr lang="en-US" sz="2000" dirty="0"/>
            </a:p>
            <a:p>
              <a:endParaRPr lang="en-US" sz="2000" b="1" dirty="0"/>
            </a:p>
            <a:p>
              <a:pPr algn="ctr"/>
              <a:r>
                <a:rPr lang="en-US" sz="2800" dirty="0">
                  <a:latin typeface="Blackadder ITC" panose="04020505051007020D02" pitchFamily="82" charset="0"/>
                </a:rPr>
                <a:t>You won the battle</a:t>
              </a:r>
            </a:p>
            <a:p>
              <a:pPr algn="ctr"/>
              <a:r>
                <a:rPr lang="en-US" sz="2800" dirty="0">
                  <a:latin typeface="Blackadder ITC" panose="04020505051007020D02" pitchFamily="82" charset="0"/>
                </a:rPr>
                <a:t>You have been awarded the following treasures:</a:t>
              </a:r>
            </a:p>
            <a:p>
              <a:endParaRPr lang="en-US" sz="1400" b="1" dirty="0"/>
            </a:p>
            <a:p>
              <a:endParaRPr lang="en-US" dirty="0">
                <a:latin typeface="Blackadder ITC" panose="04020505051007020D02" pitchFamily="82" charset="0"/>
              </a:endParaRPr>
            </a:p>
            <a:p>
              <a:r>
                <a:rPr lang="en-US" dirty="0">
                  <a:latin typeface="Blackadder ITC" panose="04020505051007020D02" pitchFamily="82" charset="0"/>
                </a:rPr>
                <a:t>1x Diamond</a:t>
              </a:r>
            </a:p>
            <a:p>
              <a:endParaRPr lang="en-US" dirty="0">
                <a:latin typeface="Blackadder ITC" panose="04020505051007020D02" pitchFamily="82" charset="0"/>
              </a:endParaRPr>
            </a:p>
            <a:p>
              <a:r>
                <a:rPr lang="en-US" dirty="0">
                  <a:latin typeface="Blackadder ITC" panose="04020505051007020D02" pitchFamily="82" charset="0"/>
                </a:rPr>
                <a:t>1x Barrel of rum</a:t>
              </a:r>
            </a:p>
            <a:p>
              <a:endParaRPr lang="en-US" sz="2000" b="1" dirty="0"/>
            </a:p>
            <a:p>
              <a:endParaRPr lang="en-US" sz="2000" b="1" dirty="0"/>
            </a:p>
          </p:txBody>
        </p:sp>
        <p:sp>
          <p:nvSpPr>
            <p:cNvPr id="29" name="TextBox 28">
              <a:extLst>
                <a:ext uri="{FF2B5EF4-FFF2-40B4-BE49-F238E27FC236}">
                  <a16:creationId xmlns:a16="http://schemas.microsoft.com/office/drawing/2014/main" id="{EF049A81-7CB7-4841-BD18-464CADB60573}"/>
                </a:ext>
              </a:extLst>
            </p:cNvPr>
            <p:cNvSpPr txBox="1"/>
            <p:nvPr/>
          </p:nvSpPr>
          <p:spPr>
            <a:xfrm>
              <a:off x="8201595" y="5649607"/>
              <a:ext cx="3732508" cy="1886061"/>
            </a:xfrm>
            <a:prstGeom prst="rect">
              <a:avLst/>
            </a:prstGeom>
            <a:solidFill>
              <a:schemeClr val="bg1"/>
            </a:solidFill>
            <a:ln>
              <a:solidFill>
                <a:schemeClr val="tx1"/>
              </a:solidFill>
            </a:ln>
          </p:spPr>
          <p:txBody>
            <a:bodyPr wrap="square" rtlCol="0">
              <a:spAutoFit/>
            </a:bodyPr>
            <a:lstStyle/>
            <a:p>
              <a:r>
                <a:rPr lang="en-US" sz="1400" dirty="0"/>
                <a:t>UC10:</a:t>
              </a:r>
            </a:p>
            <a:p>
              <a:endParaRPr lang="en-US" sz="1400" dirty="0"/>
            </a:p>
            <a:p>
              <a:r>
                <a:rPr lang="en-US" sz="1400" dirty="0"/>
                <a:t>After a user has won a battle, the game then indicates the user who won the battle and what they have won</a:t>
              </a:r>
              <a:endParaRPr lang="en-GB" sz="1400" dirty="0"/>
            </a:p>
          </p:txBody>
        </p:sp>
        <p:pic>
          <p:nvPicPr>
            <p:cNvPr id="31" name="Picture 2">
              <a:extLst>
                <a:ext uri="{FF2B5EF4-FFF2-40B4-BE49-F238E27FC236}">
                  <a16:creationId xmlns:a16="http://schemas.microsoft.com/office/drawing/2014/main" id="{56ED59FD-8DC2-41E2-9975-3F85024938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7190" y="2927351"/>
              <a:ext cx="755208" cy="75520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silhouette, night sky&#10;&#10;Description automatically generated">
              <a:extLst>
                <a:ext uri="{FF2B5EF4-FFF2-40B4-BE49-F238E27FC236}">
                  <a16:creationId xmlns:a16="http://schemas.microsoft.com/office/drawing/2014/main" id="{882D6492-084E-453B-8A7B-7C7159045FA1}"/>
                </a:ext>
              </a:extLst>
            </p:cNvPr>
            <p:cNvPicPr>
              <a:picLocks noChangeAspect="1"/>
            </p:cNvPicPr>
            <p:nvPr/>
          </p:nvPicPr>
          <p:blipFill rotWithShape="1">
            <a:blip r:embed="rId15">
              <a:extLst>
                <a:ext uri="{28A0092B-C50C-407E-A947-70E740481C1C}">
                  <a14:useLocalDpi xmlns:a14="http://schemas.microsoft.com/office/drawing/2010/main" val="0"/>
                </a:ext>
              </a:extLst>
            </a:blip>
            <a:srcRect l="32484" t="37917" r="41102" b="32649"/>
            <a:stretch/>
          </p:blipFill>
          <p:spPr>
            <a:xfrm>
              <a:off x="9387043" y="3627536"/>
              <a:ext cx="664267" cy="740229"/>
            </a:xfrm>
            <a:prstGeom prst="rect">
              <a:avLst/>
            </a:prstGeom>
          </p:spPr>
        </p:pic>
        <p:grpSp>
          <p:nvGrpSpPr>
            <p:cNvPr id="32" name="Group 31">
              <a:extLst>
                <a:ext uri="{FF2B5EF4-FFF2-40B4-BE49-F238E27FC236}">
                  <a16:creationId xmlns:a16="http://schemas.microsoft.com/office/drawing/2014/main" id="{2033FC3C-898D-4341-8725-FDAB4084E838}"/>
                </a:ext>
              </a:extLst>
            </p:cNvPr>
            <p:cNvGrpSpPr/>
            <p:nvPr/>
          </p:nvGrpSpPr>
          <p:grpSpPr>
            <a:xfrm>
              <a:off x="-1517112" y="-115547"/>
              <a:ext cx="8701318" cy="7183132"/>
              <a:chOff x="-602825" y="-298450"/>
              <a:chExt cx="10251991" cy="8166099"/>
            </a:xfrm>
          </p:grpSpPr>
          <p:pic>
            <p:nvPicPr>
              <p:cNvPr id="33" name="Picture 32" descr="Diagram&#10;&#10;Description automatically generated with medium confidence">
                <a:extLst>
                  <a:ext uri="{FF2B5EF4-FFF2-40B4-BE49-F238E27FC236}">
                    <a16:creationId xmlns:a16="http://schemas.microsoft.com/office/drawing/2014/main" id="{8C3B4A81-84E0-4E94-991F-49F7AFEBBA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4" name="Picture 2">
                <a:extLst>
                  <a:ext uri="{FF2B5EF4-FFF2-40B4-BE49-F238E27FC236}">
                    <a16:creationId xmlns:a16="http://schemas.microsoft.com/office/drawing/2014/main" id="{210210DB-133D-4AF0-BDEA-780000E2C9D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20B453F3-EE90-4E10-B344-FB71BA297D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978F64C3-B88A-438B-ADEC-C817948994B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a:extLst>
                  <a:ext uri="{FF2B5EF4-FFF2-40B4-BE49-F238E27FC236}">
                    <a16:creationId xmlns:a16="http://schemas.microsoft.com/office/drawing/2014/main" id="{1A965F82-3061-40A4-B22A-685A225A97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9013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82961D-15BB-71F9-FDB6-FF35C220B29D}"/>
              </a:ext>
            </a:extLst>
          </p:cNvPr>
          <p:cNvGrpSpPr/>
          <p:nvPr/>
        </p:nvGrpSpPr>
        <p:grpSpPr>
          <a:xfrm>
            <a:off x="46177" y="107950"/>
            <a:ext cx="12422517" cy="6832600"/>
            <a:chOff x="-2474773" y="-339781"/>
            <a:chExt cx="17139285"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2474773" y="-339781"/>
              <a:ext cx="17139285" cy="9231084"/>
              <a:chOff x="1859573" y="980342"/>
              <a:chExt cx="8666224"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824577"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1875345" y="-203200"/>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grpSp>
          <p:nvGrpSpPr>
            <p:cNvPr id="3" name="Group 2">
              <a:extLst>
                <a:ext uri="{FF2B5EF4-FFF2-40B4-BE49-F238E27FC236}">
                  <a16:creationId xmlns:a16="http://schemas.microsoft.com/office/drawing/2014/main" id="{46E9FF4F-2404-4691-B07C-AF003CDB97B9}"/>
                </a:ext>
              </a:extLst>
            </p:cNvPr>
            <p:cNvGrpSpPr/>
            <p:nvPr/>
          </p:nvGrpSpPr>
          <p:grpSpPr>
            <a:xfrm>
              <a:off x="8743529" y="929220"/>
              <a:ext cx="4849278" cy="3617608"/>
              <a:chOff x="9050199" y="292694"/>
              <a:chExt cx="4849278" cy="3617608"/>
            </a:xfrm>
          </p:grpSpPr>
          <p:sp>
            <p:nvSpPr>
              <p:cNvPr id="31" name="TextBox 30">
                <a:extLst>
                  <a:ext uri="{FF2B5EF4-FFF2-40B4-BE49-F238E27FC236}">
                    <a16:creationId xmlns:a16="http://schemas.microsoft.com/office/drawing/2014/main" id="{F0C9A2EA-4933-4D06-ADD6-3D5D36348368}"/>
                  </a:ext>
                </a:extLst>
              </p:cNvPr>
              <p:cNvSpPr txBox="1"/>
              <p:nvPr/>
            </p:nvSpPr>
            <p:spPr>
              <a:xfrm>
                <a:off x="9050199" y="292694"/>
                <a:ext cx="4849278" cy="3617608"/>
              </a:xfrm>
              <a:prstGeom prst="rect">
                <a:avLst/>
              </a:prstGeom>
              <a:solidFill>
                <a:schemeClr val="accent4">
                  <a:lumMod val="20000"/>
                  <a:lumOff val="80000"/>
                </a:schemeClr>
              </a:solidFill>
              <a:ln w="19050">
                <a:solidFill>
                  <a:schemeClr val="tx1"/>
                </a:solidFill>
              </a:ln>
            </p:spPr>
            <p:txBody>
              <a:bodyPr wrap="square" rtlCol="0">
                <a:spAutoFit/>
              </a:bodyPr>
              <a:lstStyle/>
              <a:p>
                <a:pPr algn="ctr"/>
                <a:r>
                  <a:rPr lang="en-US" sz="2800" dirty="0">
                    <a:latin typeface="Blackadder ITC" panose="04020505051007020D02" pitchFamily="82" charset="0"/>
                  </a:rPr>
                  <a:t>Deposit at your </a:t>
                </a:r>
                <a:r>
                  <a:rPr lang="en-US" sz="2800" dirty="0" err="1">
                    <a:latin typeface="Blackadder ITC" panose="04020505051007020D02" pitchFamily="82" charset="0"/>
                  </a:rPr>
                  <a:t>harboaur</a:t>
                </a:r>
                <a:r>
                  <a:rPr lang="en-US" sz="2800" dirty="0">
                    <a:latin typeface="Blackadder ITC" panose="04020505051007020D02" pitchFamily="82" charset="0"/>
                  </a:rPr>
                  <a:t>?</a:t>
                </a:r>
              </a:p>
              <a:p>
                <a:endParaRPr lang="en-US" dirty="0">
                  <a:latin typeface="Blackadder ITC" panose="04020505051007020D02" pitchFamily="82" charset="0"/>
                </a:endParaRPr>
              </a:p>
              <a:p>
                <a:r>
                  <a:rPr lang="en-US" dirty="0">
                    <a:latin typeface="Blackadder ITC" panose="04020505051007020D02" pitchFamily="82" charset="0"/>
                  </a:rPr>
                  <a:t>Please select the treasure or crew cards you wish to deposit</a:t>
                </a: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p:txBody>
          </p:sp>
          <p:pic>
            <p:nvPicPr>
              <p:cNvPr id="35" name="Picture 22">
                <a:extLst>
                  <a:ext uri="{FF2B5EF4-FFF2-40B4-BE49-F238E27FC236}">
                    <a16:creationId xmlns:a16="http://schemas.microsoft.com/office/drawing/2014/main" id="{3BD14AB8-F489-417A-958A-3E1AA1128E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36124" y="2066018"/>
                <a:ext cx="1215298" cy="1215297"/>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descr="Icon&#10;&#10;Description automatically generated with low confidence">
              <a:extLst>
                <a:ext uri="{FF2B5EF4-FFF2-40B4-BE49-F238E27FC236}">
                  <a16:creationId xmlns:a16="http://schemas.microsoft.com/office/drawing/2014/main" id="{5D373FE0-D2D7-4F30-8966-161B9AFDAFA6}"/>
                </a:ext>
              </a:extLst>
            </p:cNvPr>
            <p:cNvPicPr>
              <a:picLocks noChangeAspect="1"/>
            </p:cNvPicPr>
            <p:nvPr/>
          </p:nvPicPr>
          <p:blipFill rotWithShape="1">
            <a:blip r:embed="rId13">
              <a:extLst>
                <a:ext uri="{28A0092B-C50C-407E-A947-70E740481C1C}">
                  <a14:useLocalDpi xmlns:a14="http://schemas.microsoft.com/office/drawing/2010/main" val="0"/>
                </a:ext>
              </a:extLst>
            </a:blip>
            <a:srcRect l="15970" t="39339" r="49943" b="28182"/>
            <a:stretch/>
          </p:blipFill>
          <p:spPr>
            <a:xfrm>
              <a:off x="8686969" y="3381226"/>
              <a:ext cx="827576" cy="788522"/>
            </a:xfrm>
            <a:prstGeom prst="rect">
              <a:avLst/>
            </a:prstGeom>
          </p:spPr>
        </p:pic>
        <p:pic>
          <p:nvPicPr>
            <p:cNvPr id="33" name="Picture 2">
              <a:hlinkClick r:id="rId14" action="ppaction://hlinksldjump"/>
              <a:extLst>
                <a:ext uri="{FF2B5EF4-FFF2-40B4-BE49-F238E27FC236}">
                  <a16:creationId xmlns:a16="http://schemas.microsoft.com/office/drawing/2014/main" id="{9429D962-3963-4DEF-BE46-F1598BC9D0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08193" y="2738023"/>
              <a:ext cx="606353" cy="60635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6715487C-0908-4152-AD1D-878212F835D8}"/>
                </a:ext>
              </a:extLst>
            </p:cNvPr>
            <p:cNvGrpSpPr/>
            <p:nvPr/>
          </p:nvGrpSpPr>
          <p:grpSpPr>
            <a:xfrm>
              <a:off x="-1911715" y="-42068"/>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59154" y="4889131"/>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8734006" y="4803617"/>
              <a:ext cx="2683307" cy="1621687"/>
            </a:xfrm>
            <a:prstGeom prst="rect">
              <a:avLst/>
            </a:prstGeom>
            <a:solidFill>
              <a:schemeClr val="bg1"/>
            </a:solidFill>
            <a:ln>
              <a:solidFill>
                <a:schemeClr val="tx1"/>
              </a:solidFill>
            </a:ln>
          </p:spPr>
          <p:txBody>
            <a:bodyPr wrap="square" rtlCol="0">
              <a:spAutoFit/>
            </a:bodyPr>
            <a:lstStyle/>
            <a:p>
              <a:r>
                <a:rPr lang="en-US" sz="1200" dirty="0"/>
                <a:t>UC18:</a:t>
              </a:r>
            </a:p>
            <a:p>
              <a:endParaRPr lang="en-US" sz="1200" dirty="0"/>
            </a:p>
            <a:p>
              <a:r>
                <a:rPr lang="en-US" sz="1200" dirty="0"/>
                <a:t>If a player sails back to his own </a:t>
              </a:r>
              <a:r>
                <a:rPr lang="en-US" sz="1200" dirty="0" err="1"/>
                <a:t>harbour</a:t>
              </a:r>
              <a:r>
                <a:rPr lang="en-US" sz="1200" dirty="0"/>
                <a:t> he can place their treasures safely at the </a:t>
              </a:r>
              <a:r>
                <a:rPr lang="en-US" sz="1200" dirty="0" err="1"/>
                <a:t>harbour</a:t>
              </a:r>
              <a:endParaRPr lang="en-GB" sz="1200" dirty="0"/>
            </a:p>
          </p:txBody>
        </p:sp>
      </p:grpSp>
      <p:cxnSp>
        <p:nvCxnSpPr>
          <p:cNvPr id="30" name="Straight Arrow Connector 29">
            <a:extLst>
              <a:ext uri="{FF2B5EF4-FFF2-40B4-BE49-F238E27FC236}">
                <a16:creationId xmlns:a16="http://schemas.microsoft.com/office/drawing/2014/main" id="{DD2AC37A-4785-130A-22F0-6E59F4A667ED}"/>
              </a:ext>
            </a:extLst>
          </p:cNvPr>
          <p:cNvCxnSpPr>
            <a:cxnSpLocks/>
          </p:cNvCxnSpPr>
          <p:nvPr/>
        </p:nvCxnSpPr>
        <p:spPr>
          <a:xfrm flipH="1" flipV="1">
            <a:off x="9070240" y="2609523"/>
            <a:ext cx="1892280" cy="14697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3EEC11-4828-5F0F-7FDB-86464259001C}"/>
              </a:ext>
            </a:extLst>
          </p:cNvPr>
          <p:cNvSpPr txBox="1"/>
          <p:nvPr/>
        </p:nvSpPr>
        <p:spPr>
          <a:xfrm>
            <a:off x="10310303" y="4071611"/>
            <a:ext cx="1235435" cy="646331"/>
          </a:xfrm>
          <a:prstGeom prst="rect">
            <a:avLst/>
          </a:prstGeom>
          <a:solidFill>
            <a:schemeClr val="bg1"/>
          </a:solidFill>
          <a:ln>
            <a:solidFill>
              <a:schemeClr val="tx1"/>
            </a:solidFill>
          </a:ln>
        </p:spPr>
        <p:txBody>
          <a:bodyPr wrap="square" rtlCol="0">
            <a:spAutoFit/>
          </a:bodyPr>
          <a:lstStyle/>
          <a:p>
            <a:r>
              <a:rPr lang="en-US" sz="1200" dirty="0"/>
              <a:t>Deposits the treasure into the </a:t>
            </a:r>
            <a:r>
              <a:rPr lang="en-US" sz="1200" dirty="0" err="1"/>
              <a:t>harbour</a:t>
            </a:r>
            <a:endParaRPr lang="en-GB" sz="1200" dirty="0"/>
          </a:p>
        </p:txBody>
      </p:sp>
      <p:sp>
        <p:nvSpPr>
          <p:cNvPr id="5" name="TextBox 4">
            <a:extLst>
              <a:ext uri="{FF2B5EF4-FFF2-40B4-BE49-F238E27FC236}">
                <a16:creationId xmlns:a16="http://schemas.microsoft.com/office/drawing/2014/main" id="{B6E03D05-86DA-7D69-C2F7-CDC69592D85F}"/>
              </a:ext>
            </a:extLst>
          </p:cNvPr>
          <p:cNvSpPr txBox="1"/>
          <p:nvPr/>
        </p:nvSpPr>
        <p:spPr>
          <a:xfrm>
            <a:off x="8660954" y="2399973"/>
            <a:ext cx="392193" cy="369332"/>
          </a:xfrm>
          <a:prstGeom prst="rect">
            <a:avLst/>
          </a:prstGeom>
          <a:noFill/>
        </p:spPr>
        <p:txBody>
          <a:bodyPr wrap="square" rtlCol="0">
            <a:spAutoFit/>
          </a:bodyPr>
          <a:lstStyle/>
          <a:p>
            <a:r>
              <a:rPr lang="en-US" dirty="0">
                <a:latin typeface="Blackadder ITC" panose="04020505051007020D02" pitchFamily="82" charset="0"/>
              </a:rPr>
              <a:t>x3</a:t>
            </a:r>
            <a:endParaRPr lang="en-GB" dirty="0">
              <a:latin typeface="Blackadder ITC" panose="04020505051007020D02" pitchFamily="82" charset="0"/>
            </a:endParaRPr>
          </a:p>
        </p:txBody>
      </p:sp>
    </p:spTree>
    <p:extLst>
      <p:ext uri="{BB962C8B-B14F-4D97-AF65-F5344CB8AC3E}">
        <p14:creationId xmlns:p14="http://schemas.microsoft.com/office/powerpoint/2010/main" val="251103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82961D-15BB-71F9-FDB6-FF35C220B29D}"/>
              </a:ext>
            </a:extLst>
          </p:cNvPr>
          <p:cNvGrpSpPr/>
          <p:nvPr/>
        </p:nvGrpSpPr>
        <p:grpSpPr>
          <a:xfrm>
            <a:off x="46177" y="107950"/>
            <a:ext cx="12422517" cy="6832600"/>
            <a:chOff x="-2474773" y="-339781"/>
            <a:chExt cx="17139285"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2474773" y="-339781"/>
              <a:ext cx="17139285" cy="9231084"/>
              <a:chOff x="1859573" y="980342"/>
              <a:chExt cx="8666224"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824577"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extLst>
                <a:ext uri="{FF2B5EF4-FFF2-40B4-BE49-F238E27FC236}">
                  <a16:creationId xmlns:a16="http://schemas.microsoft.com/office/drawing/2014/main" id="{BCE9358F-DC87-422E-AB42-D69ADC804C55}"/>
                </a:ext>
              </a:extLst>
            </p:cNvPr>
            <p:cNvSpPr/>
            <p:nvPr/>
          </p:nvSpPr>
          <p:spPr>
            <a:xfrm>
              <a:off x="11875345" y="-203200"/>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Rules</a:t>
              </a:r>
              <a:endParaRPr lang="en-GB" dirty="0">
                <a:solidFill>
                  <a:schemeClr val="tx1"/>
                </a:solidFill>
                <a:latin typeface="Blackadder ITC" panose="04020505051007020D02" pitchFamily="82" charset="0"/>
              </a:endParaRPr>
            </a:p>
          </p:txBody>
        </p:sp>
        <p:grpSp>
          <p:nvGrpSpPr>
            <p:cNvPr id="3" name="Group 2">
              <a:extLst>
                <a:ext uri="{FF2B5EF4-FFF2-40B4-BE49-F238E27FC236}">
                  <a16:creationId xmlns:a16="http://schemas.microsoft.com/office/drawing/2014/main" id="{46E9FF4F-2404-4691-B07C-AF003CDB97B9}"/>
                </a:ext>
              </a:extLst>
            </p:cNvPr>
            <p:cNvGrpSpPr/>
            <p:nvPr/>
          </p:nvGrpSpPr>
          <p:grpSpPr>
            <a:xfrm>
              <a:off x="8743529" y="929220"/>
              <a:ext cx="4849278" cy="2536483"/>
              <a:chOff x="9050199" y="292694"/>
              <a:chExt cx="4849278" cy="2536483"/>
            </a:xfrm>
          </p:grpSpPr>
          <p:sp>
            <p:nvSpPr>
              <p:cNvPr id="31" name="TextBox 30">
                <a:extLst>
                  <a:ext uri="{FF2B5EF4-FFF2-40B4-BE49-F238E27FC236}">
                    <a16:creationId xmlns:a16="http://schemas.microsoft.com/office/drawing/2014/main" id="{F0C9A2EA-4933-4D06-ADD6-3D5D36348368}"/>
                  </a:ext>
                </a:extLst>
              </p:cNvPr>
              <p:cNvSpPr txBox="1"/>
              <p:nvPr/>
            </p:nvSpPr>
            <p:spPr>
              <a:xfrm>
                <a:off x="9050199" y="292694"/>
                <a:ext cx="4849278" cy="2536483"/>
              </a:xfrm>
              <a:prstGeom prst="rect">
                <a:avLst/>
              </a:prstGeom>
              <a:solidFill>
                <a:schemeClr val="accent4">
                  <a:lumMod val="20000"/>
                  <a:lumOff val="80000"/>
                </a:schemeClr>
              </a:solidFill>
              <a:ln w="19050">
                <a:solidFill>
                  <a:schemeClr val="tx1"/>
                </a:solidFill>
              </a:ln>
            </p:spPr>
            <p:txBody>
              <a:bodyPr wrap="square" rtlCol="0">
                <a:spAutoFit/>
              </a:bodyPr>
              <a:lstStyle/>
              <a:p>
                <a:r>
                  <a:rPr lang="en-US" dirty="0">
                    <a:latin typeface="Blackadder ITC" panose="04020505051007020D02" pitchFamily="82" charset="0"/>
                  </a:rPr>
                  <a:t>You have successfully deposited the following treasures in your </a:t>
                </a:r>
                <a:r>
                  <a:rPr lang="en-US" dirty="0" err="1">
                    <a:latin typeface="Blackadder ITC" panose="04020505051007020D02" pitchFamily="82" charset="0"/>
                  </a:rPr>
                  <a:t>harbour</a:t>
                </a:r>
                <a:r>
                  <a:rPr lang="en-US" dirty="0">
                    <a:latin typeface="Blackadder ITC" panose="04020505051007020D02" pitchFamily="82" charset="0"/>
                  </a:rPr>
                  <a:t>:</a:t>
                </a: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p:txBody>
          </p:sp>
          <p:pic>
            <p:nvPicPr>
              <p:cNvPr id="35" name="Picture 22">
                <a:extLst>
                  <a:ext uri="{FF2B5EF4-FFF2-40B4-BE49-F238E27FC236}">
                    <a16:creationId xmlns:a16="http://schemas.microsoft.com/office/drawing/2014/main" id="{3BD14AB8-F489-417A-958A-3E1AA1128E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57656" y="1374633"/>
                <a:ext cx="1215298" cy="1215297"/>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2">
              <a:extLst>
                <a:ext uri="{FF2B5EF4-FFF2-40B4-BE49-F238E27FC236}">
                  <a16:creationId xmlns:a16="http://schemas.microsoft.com/office/drawing/2014/main" id="{9429D962-3963-4DEF-BE46-F1598BC9D09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1141" y="1887652"/>
              <a:ext cx="606353" cy="60635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6715487C-0908-4152-AD1D-878212F835D8}"/>
                </a:ext>
              </a:extLst>
            </p:cNvPr>
            <p:cNvGrpSpPr/>
            <p:nvPr/>
          </p:nvGrpSpPr>
          <p:grpSpPr>
            <a:xfrm>
              <a:off x="-1911715" y="-42068"/>
              <a:ext cx="9841485" cy="8321731"/>
              <a:chOff x="-602825" y="-298450"/>
              <a:chExt cx="10251991" cy="8166099"/>
            </a:xfrm>
          </p:grpSpPr>
          <p:pic>
            <p:nvPicPr>
              <p:cNvPr id="44" name="Picture 43" descr="Diagram&#10;&#10;Description automatically generated with medium confidence">
                <a:extLst>
                  <a:ext uri="{FF2B5EF4-FFF2-40B4-BE49-F238E27FC236}">
                    <a16:creationId xmlns:a16="http://schemas.microsoft.com/office/drawing/2014/main" id="{07759502-FE8F-4D0C-995B-B6C18FDDAF7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45" name="Picture 2">
                <a:extLst>
                  <a:ext uri="{FF2B5EF4-FFF2-40B4-BE49-F238E27FC236}">
                    <a16:creationId xmlns:a16="http://schemas.microsoft.com/office/drawing/2014/main" id="{D65E220D-036C-4F3F-AEFA-6B0C9106A3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B29331C3-BFD5-4687-8C04-B449C3179F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1A8C2C2C-E21D-4884-B776-E89D8B661A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a:extLst>
                  <a:ext uri="{FF2B5EF4-FFF2-40B4-BE49-F238E27FC236}">
                    <a16:creationId xmlns:a16="http://schemas.microsoft.com/office/drawing/2014/main" id="{BB451DC9-64DA-4390-B051-D2DD35F53B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59154" y="4889131"/>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D1E05253-9792-4F7B-A0FC-48F4025F7CF7}"/>
                </a:ext>
              </a:extLst>
            </p:cNvPr>
            <p:cNvSpPr txBox="1"/>
            <p:nvPr/>
          </p:nvSpPr>
          <p:spPr>
            <a:xfrm>
              <a:off x="8734006" y="4803617"/>
              <a:ext cx="2683307" cy="1621687"/>
            </a:xfrm>
            <a:prstGeom prst="rect">
              <a:avLst/>
            </a:prstGeom>
            <a:solidFill>
              <a:schemeClr val="bg1"/>
            </a:solidFill>
            <a:ln>
              <a:solidFill>
                <a:schemeClr val="tx1"/>
              </a:solidFill>
            </a:ln>
          </p:spPr>
          <p:txBody>
            <a:bodyPr wrap="square" rtlCol="0">
              <a:spAutoFit/>
            </a:bodyPr>
            <a:lstStyle/>
            <a:p>
              <a:r>
                <a:rPr lang="en-US" sz="1200" dirty="0"/>
                <a:t>UC18:</a:t>
              </a:r>
            </a:p>
            <a:p>
              <a:endParaRPr lang="en-US" sz="1200" dirty="0"/>
            </a:p>
            <a:p>
              <a:r>
                <a:rPr lang="en-US" sz="1200" dirty="0"/>
                <a:t>If a player sails back to his own </a:t>
              </a:r>
              <a:r>
                <a:rPr lang="en-US" sz="1200" dirty="0" err="1"/>
                <a:t>harbour</a:t>
              </a:r>
              <a:r>
                <a:rPr lang="en-US" sz="1200" dirty="0"/>
                <a:t> he can place their treasures safely at the </a:t>
              </a:r>
              <a:r>
                <a:rPr lang="en-US" sz="1200" dirty="0" err="1"/>
                <a:t>harbour</a:t>
              </a:r>
              <a:endParaRPr lang="en-GB" sz="1200" dirty="0"/>
            </a:p>
          </p:txBody>
        </p:sp>
      </p:grpSp>
      <p:sp>
        <p:nvSpPr>
          <p:cNvPr id="5" name="TextBox 4">
            <a:extLst>
              <a:ext uri="{FF2B5EF4-FFF2-40B4-BE49-F238E27FC236}">
                <a16:creationId xmlns:a16="http://schemas.microsoft.com/office/drawing/2014/main" id="{B6E03D05-86DA-7D69-C2F7-CDC69592D85F}"/>
              </a:ext>
            </a:extLst>
          </p:cNvPr>
          <p:cNvSpPr txBox="1"/>
          <p:nvPr/>
        </p:nvSpPr>
        <p:spPr>
          <a:xfrm>
            <a:off x="8802927" y="1772046"/>
            <a:ext cx="392193" cy="369332"/>
          </a:xfrm>
          <a:prstGeom prst="rect">
            <a:avLst/>
          </a:prstGeom>
          <a:noFill/>
        </p:spPr>
        <p:txBody>
          <a:bodyPr wrap="square" rtlCol="0">
            <a:spAutoFit/>
          </a:bodyPr>
          <a:lstStyle/>
          <a:p>
            <a:r>
              <a:rPr lang="en-US" dirty="0">
                <a:latin typeface="Blackadder ITC" panose="04020505051007020D02" pitchFamily="82" charset="0"/>
              </a:rPr>
              <a:t>x3</a:t>
            </a:r>
            <a:endParaRPr lang="en-GB" dirty="0">
              <a:latin typeface="Blackadder ITC" panose="04020505051007020D02" pitchFamily="82" charset="0"/>
            </a:endParaRPr>
          </a:p>
        </p:txBody>
      </p:sp>
    </p:spTree>
    <p:extLst>
      <p:ext uri="{BB962C8B-B14F-4D97-AF65-F5344CB8AC3E}">
        <p14:creationId xmlns:p14="http://schemas.microsoft.com/office/powerpoint/2010/main" val="3525335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C41FB0-4A26-2969-82C3-24D0F4AC8F04}"/>
              </a:ext>
            </a:extLst>
          </p:cNvPr>
          <p:cNvGrpSpPr/>
          <p:nvPr/>
        </p:nvGrpSpPr>
        <p:grpSpPr>
          <a:xfrm>
            <a:off x="58877" y="146050"/>
            <a:ext cx="12133123" cy="6778681"/>
            <a:chOff x="-2474773" y="-339781"/>
            <a:chExt cx="17291956" cy="9231084"/>
          </a:xfrm>
        </p:grpSpPr>
        <p:grpSp>
          <p:nvGrpSpPr>
            <p:cNvPr id="7" name="Group 6">
              <a:extLst>
                <a:ext uri="{FF2B5EF4-FFF2-40B4-BE49-F238E27FC236}">
                  <a16:creationId xmlns:a16="http://schemas.microsoft.com/office/drawing/2014/main" id="{70F8B99F-5793-4566-AF55-DD8A14D2654B}"/>
                </a:ext>
              </a:extLst>
            </p:cNvPr>
            <p:cNvGrpSpPr/>
            <p:nvPr/>
          </p:nvGrpSpPr>
          <p:grpSpPr>
            <a:xfrm>
              <a:off x="-2474773" y="-339781"/>
              <a:ext cx="17291956" cy="9231084"/>
              <a:chOff x="1859573" y="980342"/>
              <a:chExt cx="8743420" cy="5209442"/>
            </a:xfrm>
          </p:grpSpPr>
          <p:sp>
            <p:nvSpPr>
              <p:cNvPr id="11" name="Rectangle 10">
                <a:extLst>
                  <a:ext uri="{FF2B5EF4-FFF2-40B4-BE49-F238E27FC236}">
                    <a16:creationId xmlns:a16="http://schemas.microsoft.com/office/drawing/2014/main" id="{1B9ECF31-DF7B-40DB-8133-2E30C9E5A88F}"/>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Wave with solid fill">
                <a:extLst>
                  <a:ext uri="{FF2B5EF4-FFF2-40B4-BE49-F238E27FC236}">
                    <a16:creationId xmlns:a16="http://schemas.microsoft.com/office/drawing/2014/main" id="{2BB89271-568D-4A82-A358-FBD390919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13" name="Rectangle 12">
                <a:extLst>
                  <a:ext uri="{FF2B5EF4-FFF2-40B4-BE49-F238E27FC236}">
                    <a16:creationId xmlns:a16="http://schemas.microsoft.com/office/drawing/2014/main" id="{7D1C3CAA-DDBD-4DAB-BD7B-85612F9DB7E1}"/>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descr="Wave with solid fill">
                <a:extLst>
                  <a:ext uri="{FF2B5EF4-FFF2-40B4-BE49-F238E27FC236}">
                    <a16:creationId xmlns:a16="http://schemas.microsoft.com/office/drawing/2014/main" id="{8DD144D1-D2E5-493B-9A0E-6F6C4D37F0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15" name="Graphic 14" descr="Wave with solid fill">
                <a:extLst>
                  <a:ext uri="{FF2B5EF4-FFF2-40B4-BE49-F238E27FC236}">
                    <a16:creationId xmlns:a16="http://schemas.microsoft.com/office/drawing/2014/main" id="{FA8D326D-C9C4-4428-861B-7CFB19893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6" name="Graphic 15" descr="Seaweed with solid fill">
                <a:extLst>
                  <a:ext uri="{FF2B5EF4-FFF2-40B4-BE49-F238E27FC236}">
                    <a16:creationId xmlns:a16="http://schemas.microsoft.com/office/drawing/2014/main" id="{1BFB30E7-1C07-4ADF-88A8-B85926D91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7" name="Graphic 16" descr="Seaweed with solid fill">
                <a:extLst>
                  <a:ext uri="{FF2B5EF4-FFF2-40B4-BE49-F238E27FC236}">
                    <a16:creationId xmlns:a16="http://schemas.microsoft.com/office/drawing/2014/main" id="{BFA79EFD-BBF3-4873-AFFE-5DBCF7CEED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8" name="Graphic 17" descr="Seaweed with solid fill">
                <a:extLst>
                  <a:ext uri="{FF2B5EF4-FFF2-40B4-BE49-F238E27FC236}">
                    <a16:creationId xmlns:a16="http://schemas.microsoft.com/office/drawing/2014/main" id="{3F215DCC-4FEB-43AE-AA0E-538D21A1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9" name="Graphic 18" descr="Tropical scene with solid fill">
                <a:extLst>
                  <a:ext uri="{FF2B5EF4-FFF2-40B4-BE49-F238E27FC236}">
                    <a16:creationId xmlns:a16="http://schemas.microsoft.com/office/drawing/2014/main" id="{F0548B6A-464A-41E1-9A09-094394B6EA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20" name="Graphic 19" descr="Fish with solid fill">
                <a:extLst>
                  <a:ext uri="{FF2B5EF4-FFF2-40B4-BE49-F238E27FC236}">
                    <a16:creationId xmlns:a16="http://schemas.microsoft.com/office/drawing/2014/main" id="{C82166B3-C8F2-4DFE-A72A-02E89A6B1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21" name="Graphic 20" descr="Crab with solid fill">
                <a:extLst>
                  <a:ext uri="{FF2B5EF4-FFF2-40B4-BE49-F238E27FC236}">
                    <a16:creationId xmlns:a16="http://schemas.microsoft.com/office/drawing/2014/main" id="{598809BA-48B7-4F68-877B-B23431596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22" name="Graphic 21" descr="Fish with solid fill">
                <a:extLst>
                  <a:ext uri="{FF2B5EF4-FFF2-40B4-BE49-F238E27FC236}">
                    <a16:creationId xmlns:a16="http://schemas.microsoft.com/office/drawing/2014/main" id="{99174C44-A935-4ACE-81AF-E07C232B8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5" name="Rectangle 24">
              <a:hlinkClick r:id="rId12" action="ppaction://hlinksldjump"/>
              <a:extLst>
                <a:ext uri="{FF2B5EF4-FFF2-40B4-BE49-F238E27FC236}">
                  <a16:creationId xmlns:a16="http://schemas.microsoft.com/office/drawing/2014/main" id="{BCE9358F-DC87-422E-AB42-D69ADC804C55}"/>
                </a:ext>
              </a:extLst>
            </p:cNvPr>
            <p:cNvSpPr/>
            <p:nvPr/>
          </p:nvSpPr>
          <p:spPr>
            <a:xfrm>
              <a:off x="11911084" y="6066012"/>
              <a:ext cx="1825340"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OK</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F0C9A2EA-4933-4D06-ADD6-3D5D36348368}"/>
                </a:ext>
              </a:extLst>
            </p:cNvPr>
            <p:cNvSpPr txBox="1"/>
            <p:nvPr/>
          </p:nvSpPr>
          <p:spPr>
            <a:xfrm>
              <a:off x="8280849" y="162855"/>
              <a:ext cx="5526868" cy="5742006"/>
            </a:xfrm>
            <a:prstGeom prst="rect">
              <a:avLst/>
            </a:prstGeom>
            <a:solidFill>
              <a:schemeClr val="accent4">
                <a:lumMod val="20000"/>
                <a:lumOff val="80000"/>
              </a:schemeClr>
            </a:solidFill>
            <a:ln w="19050">
              <a:solidFill>
                <a:schemeClr val="tx1"/>
              </a:solidFill>
            </a:ln>
          </p:spPr>
          <p:txBody>
            <a:bodyPr wrap="square" rtlCol="0">
              <a:spAutoFit/>
            </a:bodyPr>
            <a:lstStyle/>
            <a:p>
              <a:pPr algn="ctr"/>
              <a:r>
                <a:rPr lang="en-US" sz="3200" dirty="0">
                  <a:latin typeface="Blackadder ITC" panose="04020505051007020D02" pitchFamily="82" charset="0"/>
                </a:rPr>
                <a:t>Flat Island</a:t>
              </a:r>
            </a:p>
            <a:p>
              <a:endParaRPr lang="en-US" sz="2000" dirty="0">
                <a:latin typeface="Blackadder ITC" panose="04020505051007020D02" pitchFamily="82" charset="0"/>
              </a:endParaRPr>
            </a:p>
            <a:p>
              <a:r>
                <a:rPr lang="en-US" sz="2800" dirty="0">
                  <a:latin typeface="Blackadder ITC" panose="04020505051007020D02" pitchFamily="82" charset="0"/>
                </a:rPr>
                <a:t>You have found the following treasure!</a:t>
              </a: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endParaRPr lang="en-US" sz="2000" dirty="0">
                <a:latin typeface="Blackadder ITC" panose="04020505051007020D02" pitchFamily="82" charset="0"/>
              </a:endParaRPr>
            </a:p>
            <a:p>
              <a:r>
                <a:rPr lang="en-US" sz="2000" dirty="0">
                  <a:latin typeface="Blackadder ITC" panose="04020505051007020D02" pitchFamily="82" charset="0"/>
                </a:rPr>
                <a:t>You only have room for 1 of the treasures. You will be given the one with the highest value</a:t>
              </a:r>
            </a:p>
          </p:txBody>
        </p:sp>
        <p:pic>
          <p:nvPicPr>
            <p:cNvPr id="36" name="Picture 2">
              <a:extLst>
                <a:ext uri="{FF2B5EF4-FFF2-40B4-BE49-F238E27FC236}">
                  <a16:creationId xmlns:a16="http://schemas.microsoft.com/office/drawing/2014/main" id="{51DC3091-8EA5-4A34-A98C-B48B78AC22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8350" y="2708491"/>
              <a:ext cx="1208238" cy="12082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C6D0C976-220B-45FA-871C-BA7CBDE0792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997" t="3143" b="-2"/>
            <a:stretch/>
          </p:blipFill>
          <p:spPr bwMode="auto">
            <a:xfrm>
              <a:off x="9758729" y="3164571"/>
              <a:ext cx="858727" cy="78985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EECDE80C-83AC-4495-AC80-34927B4C0AFF}"/>
                </a:ext>
              </a:extLst>
            </p:cNvPr>
            <p:cNvGrpSpPr/>
            <p:nvPr/>
          </p:nvGrpSpPr>
          <p:grpSpPr>
            <a:xfrm>
              <a:off x="-1549217" y="119064"/>
              <a:ext cx="9338560" cy="7769281"/>
              <a:chOff x="-602825" y="-298450"/>
              <a:chExt cx="10251991" cy="8166099"/>
            </a:xfrm>
          </p:grpSpPr>
          <p:pic>
            <p:nvPicPr>
              <p:cNvPr id="34" name="Picture 33" descr="Diagram&#10;&#10;Description automatically generated with medium confidence">
                <a:extLst>
                  <a:ext uri="{FF2B5EF4-FFF2-40B4-BE49-F238E27FC236}">
                    <a16:creationId xmlns:a16="http://schemas.microsoft.com/office/drawing/2014/main" id="{D3FF7D5C-9D62-46EE-917B-4A3E3B703B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5" name="Picture 2">
                <a:extLst>
                  <a:ext uri="{FF2B5EF4-FFF2-40B4-BE49-F238E27FC236}">
                    <a16:creationId xmlns:a16="http://schemas.microsoft.com/office/drawing/2014/main" id="{9D4C3C86-15ED-4C24-AF2E-B9C0E3A3322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8723" y="120863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FF84F7D7-B12D-49D5-971E-EB439B1064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a:extLst>
                  <a:ext uri="{FF2B5EF4-FFF2-40B4-BE49-F238E27FC236}">
                    <a16:creationId xmlns:a16="http://schemas.microsoft.com/office/drawing/2014/main" id="{48EC30A4-2EAB-458D-A5D2-EE0F70CA1B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8C447C80-A264-4A26-9983-E3B0FCBAAD7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5C16DEF4-2E25-45C1-90A9-885863A1DD54}"/>
                </a:ext>
              </a:extLst>
            </p:cNvPr>
            <p:cNvSpPr txBox="1"/>
            <p:nvPr/>
          </p:nvSpPr>
          <p:spPr>
            <a:xfrm>
              <a:off x="7955125" y="6132355"/>
              <a:ext cx="3093902" cy="2137534"/>
            </a:xfrm>
            <a:prstGeom prst="rect">
              <a:avLst/>
            </a:prstGeom>
            <a:solidFill>
              <a:schemeClr val="bg1"/>
            </a:solidFill>
            <a:ln>
              <a:solidFill>
                <a:schemeClr val="tx1"/>
              </a:solidFill>
            </a:ln>
          </p:spPr>
          <p:txBody>
            <a:bodyPr wrap="square" rtlCol="0">
              <a:spAutoFit/>
            </a:bodyPr>
            <a:lstStyle/>
            <a:p>
              <a:r>
                <a:rPr lang="en-US" sz="1600" dirty="0"/>
                <a:t>UC19:</a:t>
              </a:r>
            </a:p>
            <a:p>
              <a:endParaRPr lang="en-US" sz="1600" dirty="0"/>
            </a:p>
            <a:p>
              <a:r>
                <a:rPr lang="en-US" sz="1600" dirty="0"/>
                <a:t>If a player sails next to flat island they can collect any treasure there</a:t>
              </a:r>
            </a:p>
          </p:txBody>
        </p:sp>
      </p:grpSp>
      <p:cxnSp>
        <p:nvCxnSpPr>
          <p:cNvPr id="27" name="Straight Arrow Connector 26">
            <a:extLst>
              <a:ext uri="{FF2B5EF4-FFF2-40B4-BE49-F238E27FC236}">
                <a16:creationId xmlns:a16="http://schemas.microsoft.com/office/drawing/2014/main" id="{88C9BA22-2403-CC85-1948-D2A8919A973B}"/>
              </a:ext>
            </a:extLst>
          </p:cNvPr>
          <p:cNvCxnSpPr>
            <a:cxnSpLocks/>
            <a:endCxn id="25" idx="2"/>
          </p:cNvCxnSpPr>
          <p:nvPr/>
        </p:nvCxnSpPr>
        <p:spPr>
          <a:xfrm flipH="1" flipV="1">
            <a:off x="10793285" y="5086678"/>
            <a:ext cx="40541" cy="8351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64BA830-369E-91E9-8D3C-41390304A635}"/>
              </a:ext>
            </a:extLst>
          </p:cNvPr>
          <p:cNvSpPr txBox="1"/>
          <p:nvPr/>
        </p:nvSpPr>
        <p:spPr>
          <a:xfrm>
            <a:off x="10181609" y="5914179"/>
            <a:ext cx="1235435" cy="646331"/>
          </a:xfrm>
          <a:prstGeom prst="rect">
            <a:avLst/>
          </a:prstGeom>
          <a:solidFill>
            <a:schemeClr val="bg1"/>
          </a:solidFill>
          <a:ln>
            <a:solidFill>
              <a:schemeClr val="tx1"/>
            </a:solidFill>
          </a:ln>
        </p:spPr>
        <p:txBody>
          <a:bodyPr wrap="square" rtlCol="0">
            <a:spAutoFit/>
          </a:bodyPr>
          <a:lstStyle/>
          <a:p>
            <a:r>
              <a:rPr lang="en-US" sz="1200" dirty="0"/>
              <a:t>Takes the user back to the game screen</a:t>
            </a:r>
            <a:endParaRPr lang="en-GB" sz="1200" dirty="0"/>
          </a:p>
        </p:txBody>
      </p:sp>
    </p:spTree>
    <p:extLst>
      <p:ext uri="{BB962C8B-B14F-4D97-AF65-F5344CB8AC3E}">
        <p14:creationId xmlns:p14="http://schemas.microsoft.com/office/powerpoint/2010/main" val="409335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070C08-35F2-484E-AEF0-7F757844C32C}"/>
              </a:ext>
            </a:extLst>
          </p:cNvPr>
          <p:cNvGrpSpPr/>
          <p:nvPr/>
        </p:nvGrpSpPr>
        <p:grpSpPr>
          <a:xfrm>
            <a:off x="1487242" y="114300"/>
            <a:ext cx="10354238" cy="6690360"/>
            <a:chOff x="1859573" y="980342"/>
            <a:chExt cx="8743420" cy="5209442"/>
          </a:xfrm>
        </p:grpSpPr>
        <p:sp>
          <p:nvSpPr>
            <p:cNvPr id="5" name="Rectangle 4">
              <a:extLst>
                <a:ext uri="{FF2B5EF4-FFF2-40B4-BE49-F238E27FC236}">
                  <a16:creationId xmlns:a16="http://schemas.microsoft.com/office/drawing/2014/main" id="{07DA646A-D771-4BC7-A143-A9F1A6D78249}"/>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DF910235-4398-4E14-A65D-8B6399ABD3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DB42D3A9-3635-4A78-AC82-0541984C8FAA}"/>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D822CD68-82B9-485B-B410-F317D19C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74977BD6-7EE9-41A3-9DEB-E75E78790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694F1606-F6C0-401E-B041-FD4E374274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3682E619-B458-4998-BC9A-1F92637786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40E4E7FB-CAFC-490D-BE86-63F4482F7D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542D7273-3A5A-411A-98ED-650339C64DB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66478611-E962-42CA-BB07-D86AF4BAFC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5A2536CC-8D73-4C5A-86FB-45338A4639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C5D85E22-5456-4C27-AC13-9B640AA8A8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31" name="TextBox 30">
            <a:extLst>
              <a:ext uri="{FF2B5EF4-FFF2-40B4-BE49-F238E27FC236}">
                <a16:creationId xmlns:a16="http://schemas.microsoft.com/office/drawing/2014/main" id="{A5590005-2430-4E03-B0F6-5CB662658920}"/>
              </a:ext>
            </a:extLst>
          </p:cNvPr>
          <p:cNvSpPr txBox="1"/>
          <p:nvPr/>
        </p:nvSpPr>
        <p:spPr>
          <a:xfrm>
            <a:off x="106668" y="2066688"/>
            <a:ext cx="1876182" cy="2308324"/>
          </a:xfrm>
          <a:prstGeom prst="rect">
            <a:avLst/>
          </a:prstGeom>
          <a:solidFill>
            <a:schemeClr val="bg1"/>
          </a:solidFill>
          <a:ln>
            <a:solidFill>
              <a:schemeClr val="tx1"/>
            </a:solidFill>
          </a:ln>
        </p:spPr>
        <p:txBody>
          <a:bodyPr wrap="square" rtlCol="0">
            <a:spAutoFit/>
          </a:bodyPr>
          <a:lstStyle/>
          <a:p>
            <a:r>
              <a:rPr lang="en-US" dirty="0"/>
              <a:t>UC11:</a:t>
            </a:r>
          </a:p>
          <a:p>
            <a:endParaRPr lang="en-US" dirty="0"/>
          </a:p>
          <a:p>
            <a:r>
              <a:rPr lang="en-US" dirty="0"/>
              <a:t>Trading screen which is initiated when a player reaches a </a:t>
            </a:r>
            <a:r>
              <a:rPr lang="en-US" dirty="0" err="1"/>
              <a:t>harbour</a:t>
            </a:r>
            <a:r>
              <a:rPr lang="en-US" dirty="0"/>
              <a:t> which is not their own</a:t>
            </a:r>
            <a:endParaRPr lang="en-GB" dirty="0"/>
          </a:p>
        </p:txBody>
      </p:sp>
      <p:sp>
        <p:nvSpPr>
          <p:cNvPr id="3" name="TextBox 2">
            <a:extLst>
              <a:ext uri="{FF2B5EF4-FFF2-40B4-BE49-F238E27FC236}">
                <a16:creationId xmlns:a16="http://schemas.microsoft.com/office/drawing/2014/main" id="{D997910C-DFD8-4258-B2D7-91354BDA7388}"/>
              </a:ext>
            </a:extLst>
          </p:cNvPr>
          <p:cNvSpPr txBox="1"/>
          <p:nvPr/>
        </p:nvSpPr>
        <p:spPr>
          <a:xfrm>
            <a:off x="2170343" y="646953"/>
            <a:ext cx="8442025" cy="5324535"/>
          </a:xfrm>
          <a:prstGeom prst="rect">
            <a:avLst/>
          </a:prstGeom>
          <a:solidFill>
            <a:schemeClr val="accent4">
              <a:lumMod val="20000"/>
              <a:lumOff val="80000"/>
            </a:schemeClr>
          </a:solidFill>
          <a:ln w="19050">
            <a:solidFill>
              <a:schemeClr val="tx1"/>
            </a:solidFill>
          </a:ln>
        </p:spPr>
        <p:txBody>
          <a:bodyPr wrap="square" rtlCol="0">
            <a:spAutoFit/>
          </a:bodyPr>
          <a:lstStyle/>
          <a:p>
            <a:pPr algn="ctr"/>
            <a:r>
              <a:rPr lang="en-US" sz="4800" dirty="0">
                <a:latin typeface="Blackadder ITC" panose="04020505051007020D02" pitchFamily="82" charset="0"/>
              </a:rPr>
              <a:t>Trading</a:t>
            </a:r>
          </a:p>
          <a:p>
            <a:pPr algn="ctr"/>
            <a:endParaRPr lang="en-US" sz="4800" dirty="0">
              <a:latin typeface="Blackadder ITC" panose="04020505051007020D02" pitchFamily="82" charset="0"/>
            </a:endParaRPr>
          </a:p>
          <a:p>
            <a:r>
              <a:rPr lang="en-US" sz="2800" dirty="0">
                <a:latin typeface="Blackadder ITC" panose="04020505051007020D02" pitchFamily="82" charset="0"/>
              </a:rPr>
              <a:t>Your Items	</a:t>
            </a:r>
            <a:r>
              <a:rPr lang="en-US" dirty="0">
                <a:latin typeface="Blackadder ITC" panose="04020505051007020D02" pitchFamily="82" charset="0"/>
              </a:rPr>
              <a:t>				</a:t>
            </a:r>
            <a:r>
              <a:rPr lang="en-US" sz="2800" dirty="0">
                <a:latin typeface="Blackadder ITC" panose="04020505051007020D02" pitchFamily="82" charset="0"/>
              </a:rPr>
              <a:t>Available Treasures</a:t>
            </a: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US" dirty="0">
              <a:latin typeface="Blackadder ITC" panose="04020505051007020D02" pitchFamily="82" charset="0"/>
            </a:endParaRPr>
          </a:p>
          <a:p>
            <a:pPr algn="ctr"/>
            <a:endParaRPr lang="en-GB" dirty="0">
              <a:latin typeface="Blackadder ITC" panose="04020505051007020D02" pitchFamily="82" charset="0"/>
            </a:endParaRPr>
          </a:p>
        </p:txBody>
      </p:sp>
      <p:pic>
        <p:nvPicPr>
          <p:cNvPr id="32" name="Picture 2">
            <a:extLst>
              <a:ext uri="{FF2B5EF4-FFF2-40B4-BE49-F238E27FC236}">
                <a16:creationId xmlns:a16="http://schemas.microsoft.com/office/drawing/2014/main" id="{FEB5DE10-FD66-4448-BB60-DDD2DB2147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4705" y="2531878"/>
            <a:ext cx="606353" cy="6063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43A1D136-8960-490C-8659-AA723E4769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5036" y="2521616"/>
            <a:ext cx="616615" cy="6166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82D1855-E9CB-465F-A3D1-8D3CCE38FE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8683" y="3123007"/>
            <a:ext cx="606353" cy="6063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559D1DC-625A-47AD-BA6A-FA77395496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1943" y="3195581"/>
            <a:ext cx="756324" cy="560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435C64-960D-4AD3-AF6B-BAE258B88162}"/>
              </a:ext>
            </a:extLst>
          </p:cNvPr>
          <p:cNvSpPr txBox="1"/>
          <p:nvPr/>
        </p:nvSpPr>
        <p:spPr>
          <a:xfrm>
            <a:off x="2170343" y="3180158"/>
            <a:ext cx="2230388" cy="369332"/>
          </a:xfrm>
          <a:prstGeom prst="rect">
            <a:avLst/>
          </a:prstGeom>
          <a:noFill/>
        </p:spPr>
        <p:txBody>
          <a:bodyPr wrap="square" rtlCol="0">
            <a:spAutoFit/>
          </a:bodyPr>
          <a:lstStyle/>
          <a:p>
            <a:r>
              <a:rPr lang="en-US" dirty="0">
                <a:latin typeface="Blackadder ITC" panose="04020505051007020D02" pitchFamily="82" charset="0"/>
              </a:rPr>
              <a:t>Crew Cards</a:t>
            </a:r>
            <a:endParaRPr lang="en-GB" dirty="0">
              <a:latin typeface="Blackadder ITC" panose="04020505051007020D02" pitchFamily="82" charset="0"/>
            </a:endParaRPr>
          </a:p>
        </p:txBody>
      </p:sp>
      <p:sp>
        <p:nvSpPr>
          <p:cNvPr id="23" name="TextBox 22">
            <a:extLst>
              <a:ext uri="{FF2B5EF4-FFF2-40B4-BE49-F238E27FC236}">
                <a16:creationId xmlns:a16="http://schemas.microsoft.com/office/drawing/2014/main" id="{22FE7A37-9DAD-4E02-B9EB-7955C1FAA291}"/>
              </a:ext>
            </a:extLst>
          </p:cNvPr>
          <p:cNvSpPr txBox="1"/>
          <p:nvPr/>
        </p:nvSpPr>
        <p:spPr>
          <a:xfrm>
            <a:off x="2170343" y="4190346"/>
            <a:ext cx="2230388" cy="369332"/>
          </a:xfrm>
          <a:prstGeom prst="rect">
            <a:avLst/>
          </a:prstGeom>
          <a:noFill/>
        </p:spPr>
        <p:txBody>
          <a:bodyPr wrap="square" rtlCol="0">
            <a:spAutoFit/>
          </a:bodyPr>
          <a:lstStyle/>
          <a:p>
            <a:r>
              <a:rPr lang="en-US" dirty="0">
                <a:latin typeface="Blackadder ITC" panose="04020505051007020D02" pitchFamily="82" charset="0"/>
              </a:rPr>
              <a:t>Treasures</a:t>
            </a:r>
            <a:endParaRPr lang="en-GB" dirty="0">
              <a:latin typeface="Blackadder ITC" panose="04020505051007020D02" pitchFamily="82" charset="0"/>
            </a:endParaRPr>
          </a:p>
        </p:txBody>
      </p:sp>
      <p:pic>
        <p:nvPicPr>
          <p:cNvPr id="24" name="Picture 2">
            <a:extLst>
              <a:ext uri="{FF2B5EF4-FFF2-40B4-BE49-F238E27FC236}">
                <a16:creationId xmlns:a16="http://schemas.microsoft.com/office/drawing/2014/main" id="{D8C1A3DE-67F2-4DAB-BDE7-FF98397A1F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3554" y="4481511"/>
            <a:ext cx="606353" cy="6063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D290F1F-1882-43C5-97AC-3CAD6B70B5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57988" y="3539178"/>
            <a:ext cx="412546" cy="41254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hlinkClick r:id="rId16" action="ppaction://hlinksldjump"/>
            <a:extLst>
              <a:ext uri="{FF2B5EF4-FFF2-40B4-BE49-F238E27FC236}">
                <a16:creationId xmlns:a16="http://schemas.microsoft.com/office/drawing/2014/main" id="{DCA111FA-B561-59FF-722E-6A3DAEE22477}"/>
              </a:ext>
            </a:extLst>
          </p:cNvPr>
          <p:cNvSpPr/>
          <p:nvPr/>
        </p:nvSpPr>
        <p:spPr>
          <a:xfrm>
            <a:off x="9071607" y="5343260"/>
            <a:ext cx="1280773" cy="236649"/>
          </a:xfrm>
          <a:prstGeom prst="rect">
            <a:avLst/>
          </a:prstGeom>
          <a:solidFill>
            <a:srgbClr val="BEA6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OK</a:t>
            </a:r>
            <a:endParaRPr lang="en-GB" dirty="0">
              <a:solidFill>
                <a:schemeClr val="tx1"/>
              </a:solidFill>
              <a:latin typeface="Blackadder ITC" panose="04020505051007020D02" pitchFamily="82" charset="0"/>
            </a:endParaRPr>
          </a:p>
        </p:txBody>
      </p:sp>
      <p:cxnSp>
        <p:nvCxnSpPr>
          <p:cNvPr id="26" name="Straight Arrow Connector 25">
            <a:extLst>
              <a:ext uri="{FF2B5EF4-FFF2-40B4-BE49-F238E27FC236}">
                <a16:creationId xmlns:a16="http://schemas.microsoft.com/office/drawing/2014/main" id="{BAA6E56D-9C12-EE11-DA92-16E6A5CCD889}"/>
              </a:ext>
            </a:extLst>
          </p:cNvPr>
          <p:cNvCxnSpPr>
            <a:cxnSpLocks/>
          </p:cNvCxnSpPr>
          <p:nvPr/>
        </p:nvCxnSpPr>
        <p:spPr>
          <a:xfrm flipV="1">
            <a:off x="8436571" y="5500464"/>
            <a:ext cx="602022" cy="422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5B5681-6916-BDEA-39D4-3BBAEFE70263}"/>
              </a:ext>
            </a:extLst>
          </p:cNvPr>
          <p:cNvSpPr txBox="1"/>
          <p:nvPr/>
        </p:nvSpPr>
        <p:spPr>
          <a:xfrm>
            <a:off x="7784354" y="5915365"/>
            <a:ext cx="1235435" cy="646331"/>
          </a:xfrm>
          <a:prstGeom prst="rect">
            <a:avLst/>
          </a:prstGeom>
          <a:solidFill>
            <a:schemeClr val="bg1"/>
          </a:solidFill>
          <a:ln>
            <a:solidFill>
              <a:schemeClr val="tx1"/>
            </a:solidFill>
          </a:ln>
        </p:spPr>
        <p:txBody>
          <a:bodyPr wrap="square" rtlCol="0">
            <a:spAutoFit/>
          </a:bodyPr>
          <a:lstStyle/>
          <a:p>
            <a:r>
              <a:rPr lang="en-US" sz="1200" dirty="0"/>
              <a:t>Takes the user back to the game screen</a:t>
            </a:r>
            <a:endParaRPr lang="en-GB" sz="1200" dirty="0"/>
          </a:p>
        </p:txBody>
      </p:sp>
    </p:spTree>
    <p:extLst>
      <p:ext uri="{BB962C8B-B14F-4D97-AF65-F5344CB8AC3E}">
        <p14:creationId xmlns:p14="http://schemas.microsoft.com/office/powerpoint/2010/main" val="92453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E97AA0-2C39-4B6A-9FC5-D6B75F373A05}"/>
              </a:ext>
            </a:extLst>
          </p:cNvPr>
          <p:cNvGrpSpPr/>
          <p:nvPr/>
        </p:nvGrpSpPr>
        <p:grpSpPr>
          <a:xfrm>
            <a:off x="1819537" y="114300"/>
            <a:ext cx="8318462" cy="5855915"/>
            <a:chOff x="1487242" y="1143361"/>
            <a:chExt cx="8282354" cy="5139104"/>
          </a:xfrm>
        </p:grpSpPr>
        <p:grpSp>
          <p:nvGrpSpPr>
            <p:cNvPr id="4" name="Group 3">
              <a:extLst>
                <a:ext uri="{FF2B5EF4-FFF2-40B4-BE49-F238E27FC236}">
                  <a16:creationId xmlns:a16="http://schemas.microsoft.com/office/drawing/2014/main" id="{F2070C08-35F2-484E-AEF0-7F757844C32C}"/>
                </a:ext>
              </a:extLst>
            </p:cNvPr>
            <p:cNvGrpSpPr/>
            <p:nvPr/>
          </p:nvGrpSpPr>
          <p:grpSpPr>
            <a:xfrm>
              <a:off x="1487242" y="1143361"/>
              <a:ext cx="8282354" cy="5139104"/>
              <a:chOff x="1859573" y="980342"/>
              <a:chExt cx="8282354" cy="5139104"/>
            </a:xfrm>
          </p:grpSpPr>
          <p:sp>
            <p:nvSpPr>
              <p:cNvPr id="5" name="Rectangle 4">
                <a:extLst>
                  <a:ext uri="{FF2B5EF4-FFF2-40B4-BE49-F238E27FC236}">
                    <a16:creationId xmlns:a16="http://schemas.microsoft.com/office/drawing/2014/main" id="{07DA646A-D771-4BC7-A143-A9F1A6D78249}"/>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55EE83DC-87B8-4106-9C9B-CCAD88851B43}"/>
                  </a:ext>
                </a:extLst>
              </p:cNvPr>
              <p:cNvSpPr/>
              <p:nvPr/>
            </p:nvSpPr>
            <p:spPr>
              <a:xfrm>
                <a:off x="1859573" y="1006513"/>
                <a:ext cx="269176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38100" dir="2700000" algn="tl">
                        <a:srgbClr val="000000">
                          <a:alpha val="43137"/>
                        </a:srgbClr>
                      </a:outerShdw>
                    </a:effectLst>
                    <a:latin typeface="Blackadder ITC" panose="04020505051007020D02" pitchFamily="82" charset="0"/>
                    <a:ea typeface="HGGothicE" panose="020B0400000000000000" pitchFamily="49" charset="-128"/>
                    <a:cs typeface="Aharoni" panose="02010803020104030203" pitchFamily="2" charset="-79"/>
                  </a:rPr>
                  <a:t>Buccaneer</a:t>
                </a:r>
              </a:p>
            </p:txBody>
          </p:sp>
        </p:grpSp>
        <p:grpSp>
          <p:nvGrpSpPr>
            <p:cNvPr id="29" name="Group 28">
              <a:extLst>
                <a:ext uri="{FF2B5EF4-FFF2-40B4-BE49-F238E27FC236}">
                  <a16:creationId xmlns:a16="http://schemas.microsoft.com/office/drawing/2014/main" id="{9EB139EC-8681-4873-A25C-E1AA5A5D940A}"/>
                </a:ext>
              </a:extLst>
            </p:cNvPr>
            <p:cNvGrpSpPr/>
            <p:nvPr/>
          </p:nvGrpSpPr>
          <p:grpSpPr>
            <a:xfrm>
              <a:off x="4434955" y="2035241"/>
              <a:ext cx="1820286" cy="2461088"/>
              <a:chOff x="1867337" y="1994561"/>
              <a:chExt cx="1820286" cy="2461088"/>
            </a:xfrm>
          </p:grpSpPr>
          <p:sp>
            <p:nvSpPr>
              <p:cNvPr id="19" name="Rectangle 18">
                <a:extLst>
                  <a:ext uri="{FF2B5EF4-FFF2-40B4-BE49-F238E27FC236}">
                    <a16:creationId xmlns:a16="http://schemas.microsoft.com/office/drawing/2014/main" id="{25842D1D-A4EE-43BC-94DF-7F1BCAA8E608}"/>
                  </a:ext>
                </a:extLst>
              </p:cNvPr>
              <p:cNvSpPr/>
              <p:nvPr/>
            </p:nvSpPr>
            <p:spPr>
              <a:xfrm>
                <a:off x="1867337" y="1994561"/>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1</a:t>
                </a:r>
                <a:endParaRPr lang="en-GB" dirty="0">
                  <a:solidFill>
                    <a:schemeClr val="tx1"/>
                  </a:solidFill>
                  <a:latin typeface="Blackadder ITC" panose="04020505051007020D02" pitchFamily="82" charset="0"/>
                </a:endParaRPr>
              </a:p>
            </p:txBody>
          </p:sp>
          <p:sp>
            <p:nvSpPr>
              <p:cNvPr id="21" name="Rectangle 20">
                <a:extLst>
                  <a:ext uri="{FF2B5EF4-FFF2-40B4-BE49-F238E27FC236}">
                    <a16:creationId xmlns:a16="http://schemas.microsoft.com/office/drawing/2014/main" id="{E1480089-F628-469B-A833-C4D469662E83}"/>
                  </a:ext>
                </a:extLst>
              </p:cNvPr>
              <p:cNvSpPr/>
              <p:nvPr/>
            </p:nvSpPr>
            <p:spPr>
              <a:xfrm>
                <a:off x="1871697" y="2712757"/>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2</a:t>
                </a:r>
                <a:endParaRPr lang="en-GB" dirty="0">
                  <a:solidFill>
                    <a:schemeClr val="tx1"/>
                  </a:solidFill>
                  <a:latin typeface="Blackadder ITC" panose="04020505051007020D02" pitchFamily="82" charset="0"/>
                </a:endParaRPr>
              </a:p>
            </p:txBody>
          </p:sp>
          <p:sp>
            <p:nvSpPr>
              <p:cNvPr id="22" name="Rectangle 21">
                <a:extLst>
                  <a:ext uri="{FF2B5EF4-FFF2-40B4-BE49-F238E27FC236}">
                    <a16:creationId xmlns:a16="http://schemas.microsoft.com/office/drawing/2014/main" id="{866D1042-E43A-47D5-85D9-15D637614741}"/>
                  </a:ext>
                </a:extLst>
              </p:cNvPr>
              <p:cNvSpPr/>
              <p:nvPr/>
            </p:nvSpPr>
            <p:spPr>
              <a:xfrm>
                <a:off x="1867337" y="4149146"/>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4</a:t>
                </a:r>
                <a:endParaRPr lang="en-GB" dirty="0">
                  <a:solidFill>
                    <a:schemeClr val="tx1"/>
                  </a:solidFill>
                  <a:latin typeface="Blackadder ITC" panose="04020505051007020D02" pitchFamily="82" charset="0"/>
                </a:endParaRPr>
              </a:p>
            </p:txBody>
          </p:sp>
          <p:sp>
            <p:nvSpPr>
              <p:cNvPr id="23" name="Rectangle 22">
                <a:extLst>
                  <a:ext uri="{FF2B5EF4-FFF2-40B4-BE49-F238E27FC236}">
                    <a16:creationId xmlns:a16="http://schemas.microsoft.com/office/drawing/2014/main" id="{2F3D66A8-87EE-457B-AE53-58BA9D2AEC17}"/>
                  </a:ext>
                </a:extLst>
              </p:cNvPr>
              <p:cNvSpPr/>
              <p:nvPr/>
            </p:nvSpPr>
            <p:spPr>
              <a:xfrm>
                <a:off x="1897238" y="3430951"/>
                <a:ext cx="1790385" cy="30650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Player 3</a:t>
                </a:r>
                <a:endParaRPr lang="en-GB" dirty="0">
                  <a:solidFill>
                    <a:schemeClr val="tx1"/>
                  </a:solidFill>
                  <a:latin typeface="Blackadder ITC" panose="04020505051007020D02" pitchFamily="82" charset="0"/>
                </a:endParaRPr>
              </a:p>
            </p:txBody>
          </p:sp>
        </p:grpSp>
      </p:grpSp>
      <p:sp>
        <p:nvSpPr>
          <p:cNvPr id="30" name="Rectangle 29">
            <a:extLst>
              <a:ext uri="{FF2B5EF4-FFF2-40B4-BE49-F238E27FC236}">
                <a16:creationId xmlns:a16="http://schemas.microsoft.com/office/drawing/2014/main" id="{ABC96D73-475F-49B2-9CCC-72BDB28DF515}"/>
              </a:ext>
            </a:extLst>
          </p:cNvPr>
          <p:cNvSpPr/>
          <p:nvPr/>
        </p:nvSpPr>
        <p:spPr>
          <a:xfrm>
            <a:off x="5621151" y="4612255"/>
            <a:ext cx="949698" cy="25609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Start</a:t>
            </a:r>
            <a:endParaRPr lang="en-GB" dirty="0">
              <a:solidFill>
                <a:schemeClr val="tx1"/>
              </a:solidFill>
              <a:latin typeface="Blackadder ITC" panose="04020505051007020D02" pitchFamily="82" charset="0"/>
            </a:endParaRPr>
          </a:p>
        </p:txBody>
      </p:sp>
      <p:sp>
        <p:nvSpPr>
          <p:cNvPr id="31" name="TextBox 30">
            <a:extLst>
              <a:ext uri="{FF2B5EF4-FFF2-40B4-BE49-F238E27FC236}">
                <a16:creationId xmlns:a16="http://schemas.microsoft.com/office/drawing/2014/main" id="{A5590005-2430-4E03-B0F6-5CB662658920}"/>
              </a:ext>
            </a:extLst>
          </p:cNvPr>
          <p:cNvSpPr txBox="1"/>
          <p:nvPr/>
        </p:nvSpPr>
        <p:spPr>
          <a:xfrm>
            <a:off x="181312" y="1928029"/>
            <a:ext cx="2311400" cy="646331"/>
          </a:xfrm>
          <a:prstGeom prst="rect">
            <a:avLst/>
          </a:prstGeom>
          <a:solidFill>
            <a:schemeClr val="bg1"/>
          </a:solidFill>
          <a:ln>
            <a:solidFill>
              <a:schemeClr val="tx1"/>
            </a:solidFill>
          </a:ln>
        </p:spPr>
        <p:txBody>
          <a:bodyPr wrap="square" rtlCol="0">
            <a:spAutoFit/>
          </a:bodyPr>
          <a:lstStyle/>
          <a:p>
            <a:r>
              <a:rPr lang="en-US" dirty="0"/>
              <a:t>UC3:</a:t>
            </a:r>
          </a:p>
          <a:p>
            <a:r>
              <a:rPr lang="en-US" dirty="0"/>
              <a:t>Help screen</a:t>
            </a:r>
            <a:endParaRPr lang="en-GB" dirty="0"/>
          </a:p>
        </p:txBody>
      </p:sp>
      <p:pic>
        <p:nvPicPr>
          <p:cNvPr id="1026" name="Picture 2">
            <a:extLst>
              <a:ext uri="{FF2B5EF4-FFF2-40B4-BE49-F238E27FC236}">
                <a16:creationId xmlns:a16="http://schemas.microsoft.com/office/drawing/2014/main" id="{24A9B8CA-35B2-47A1-9CE3-EA6EAA13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746" y="890239"/>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8225BD-92CC-47D3-8A49-0C67A62A9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041" y="1750467"/>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79A35D-585F-4976-A3C1-8465E0560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746" y="2626769"/>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41C471-6E04-4077-ABD7-EE9DF345C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041" y="3359908"/>
            <a:ext cx="612000" cy="612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hlinkClick r:id="rId6" action="ppaction://hlinksldjump"/>
            <a:extLst>
              <a:ext uri="{FF2B5EF4-FFF2-40B4-BE49-F238E27FC236}">
                <a16:creationId xmlns:a16="http://schemas.microsoft.com/office/drawing/2014/main" id="{645548D0-B13C-40D8-814C-872D99A14D51}"/>
              </a:ext>
            </a:extLst>
          </p:cNvPr>
          <p:cNvSpPr/>
          <p:nvPr/>
        </p:nvSpPr>
        <p:spPr>
          <a:xfrm>
            <a:off x="8226448" y="218290"/>
            <a:ext cx="1825339" cy="32226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lackadder ITC" panose="04020505051007020D02" pitchFamily="82" charset="0"/>
              </a:rPr>
              <a:t>Back</a:t>
            </a:r>
            <a:endParaRPr lang="en-GB" dirty="0">
              <a:solidFill>
                <a:schemeClr val="tx1"/>
              </a:solidFill>
              <a:latin typeface="Blackadder ITC" panose="04020505051007020D02" pitchFamily="82" charset="0"/>
            </a:endParaRPr>
          </a:p>
        </p:txBody>
      </p:sp>
      <p:pic>
        <p:nvPicPr>
          <p:cNvPr id="38" name="Picture 37" descr="A picture containing silhouette&#10;&#10;Description automatically generated">
            <a:extLst>
              <a:ext uri="{FF2B5EF4-FFF2-40B4-BE49-F238E27FC236}">
                <a16:creationId xmlns:a16="http://schemas.microsoft.com/office/drawing/2014/main" id="{74FA8F0F-91D8-4D7B-B7E3-40132A243EA6}"/>
              </a:ext>
            </a:extLst>
          </p:cNvPr>
          <p:cNvPicPr>
            <a:picLocks noChangeAspect="1"/>
          </p:cNvPicPr>
          <p:nvPr/>
        </p:nvPicPr>
        <p:blipFill rotWithShape="1">
          <a:blip r:embed="rId7">
            <a:extLst>
              <a:ext uri="{28A0092B-C50C-407E-A947-70E740481C1C}">
                <a14:useLocalDpi xmlns:a14="http://schemas.microsoft.com/office/drawing/2010/main" val="0"/>
              </a:ext>
            </a:extLst>
          </a:blip>
          <a:srcRect t="69735"/>
          <a:stretch/>
        </p:blipFill>
        <p:spPr>
          <a:xfrm>
            <a:off x="1819537" y="4495533"/>
            <a:ext cx="8318462" cy="1491838"/>
          </a:xfrm>
          <a:prstGeom prst="rect">
            <a:avLst/>
          </a:prstGeom>
        </p:spPr>
      </p:pic>
      <p:grpSp>
        <p:nvGrpSpPr>
          <p:cNvPr id="40" name="Group 39">
            <a:extLst>
              <a:ext uri="{FF2B5EF4-FFF2-40B4-BE49-F238E27FC236}">
                <a16:creationId xmlns:a16="http://schemas.microsoft.com/office/drawing/2014/main" id="{F68F81C1-3E0E-42AF-AAAE-517066ABEB29}"/>
              </a:ext>
            </a:extLst>
          </p:cNvPr>
          <p:cNvGrpSpPr/>
          <p:nvPr/>
        </p:nvGrpSpPr>
        <p:grpSpPr>
          <a:xfrm>
            <a:off x="7688061" y="2853147"/>
            <a:ext cx="2721977" cy="3600358"/>
            <a:chOff x="7453307" y="2268599"/>
            <a:chExt cx="3049836" cy="3378961"/>
          </a:xfrm>
        </p:grpSpPr>
        <p:pic>
          <p:nvPicPr>
            <p:cNvPr id="41" name="Picture 40" descr="A picture containing text&#10;&#10;Description automatically generated">
              <a:extLst>
                <a:ext uri="{FF2B5EF4-FFF2-40B4-BE49-F238E27FC236}">
                  <a16:creationId xmlns:a16="http://schemas.microsoft.com/office/drawing/2014/main" id="{3456B72F-B468-4113-925B-3E292EBF87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6034" y="3110451"/>
              <a:ext cx="2537109" cy="2537109"/>
            </a:xfrm>
            <a:prstGeom prst="rect">
              <a:avLst/>
            </a:prstGeom>
          </p:spPr>
        </p:pic>
        <p:grpSp>
          <p:nvGrpSpPr>
            <p:cNvPr id="42" name="Group 41">
              <a:extLst>
                <a:ext uri="{FF2B5EF4-FFF2-40B4-BE49-F238E27FC236}">
                  <a16:creationId xmlns:a16="http://schemas.microsoft.com/office/drawing/2014/main" id="{F2C50E52-4E3D-4FDA-B825-4A93378BE975}"/>
                </a:ext>
              </a:extLst>
            </p:cNvPr>
            <p:cNvGrpSpPr/>
            <p:nvPr/>
          </p:nvGrpSpPr>
          <p:grpSpPr>
            <a:xfrm>
              <a:off x="7453307" y="2268599"/>
              <a:ext cx="2757376" cy="2271183"/>
              <a:chOff x="6873858" y="2359533"/>
              <a:chExt cx="2757376" cy="2271183"/>
            </a:xfrm>
          </p:grpSpPr>
          <p:pic>
            <p:nvPicPr>
              <p:cNvPr id="44" name="Picture 43" descr="A picture containing text, plant, leaf&#10;&#10;Description automatically generated">
                <a:extLst>
                  <a:ext uri="{FF2B5EF4-FFF2-40B4-BE49-F238E27FC236}">
                    <a16:creationId xmlns:a16="http://schemas.microsoft.com/office/drawing/2014/main" id="{0B0BCF9C-AB9C-4914-9DCA-91693A41BC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3858" y="2359533"/>
                <a:ext cx="2271183" cy="2271183"/>
              </a:xfrm>
              <a:prstGeom prst="rect">
                <a:avLst/>
              </a:prstGeom>
            </p:spPr>
          </p:pic>
          <p:pic>
            <p:nvPicPr>
              <p:cNvPr id="45" name="Picture 44" descr="A picture containing text, plant, leaf&#10;&#10;Description automatically generated">
                <a:extLst>
                  <a:ext uri="{FF2B5EF4-FFF2-40B4-BE49-F238E27FC236}">
                    <a16:creationId xmlns:a16="http://schemas.microsoft.com/office/drawing/2014/main" id="{BF7CC286-68BB-417A-9DDE-7EFF5EF344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83725" y="2560991"/>
                <a:ext cx="2047509" cy="2047509"/>
              </a:xfrm>
              <a:prstGeom prst="rect">
                <a:avLst/>
              </a:prstGeom>
            </p:spPr>
          </p:pic>
        </p:grpSp>
      </p:grpSp>
      <p:pic>
        <p:nvPicPr>
          <p:cNvPr id="46" name="Picture 45" descr="A picture containing text, clipart&#10;&#10;Description automatically generated">
            <a:extLst>
              <a:ext uri="{FF2B5EF4-FFF2-40B4-BE49-F238E27FC236}">
                <a16:creationId xmlns:a16="http://schemas.microsoft.com/office/drawing/2014/main" id="{B93D7D35-D5EB-45BC-923C-E93F4D7D85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1035" y="4612255"/>
            <a:ext cx="875546" cy="875546"/>
          </a:xfrm>
          <a:prstGeom prst="rect">
            <a:avLst/>
          </a:prstGeom>
        </p:spPr>
      </p:pic>
      <p:pic>
        <p:nvPicPr>
          <p:cNvPr id="47" name="Picture 46" descr="Icon&#10;&#10;Description automatically generated">
            <a:extLst>
              <a:ext uri="{FF2B5EF4-FFF2-40B4-BE49-F238E27FC236}">
                <a16:creationId xmlns:a16="http://schemas.microsoft.com/office/drawing/2014/main" id="{18DF84F7-DC95-42C3-9050-113DDCDE7C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4525" y="5250560"/>
            <a:ext cx="719655" cy="719655"/>
          </a:xfrm>
          <a:prstGeom prst="rect">
            <a:avLst/>
          </a:prstGeom>
        </p:spPr>
      </p:pic>
      <p:pic>
        <p:nvPicPr>
          <p:cNvPr id="48" name="Picture 2">
            <a:extLst>
              <a:ext uri="{FF2B5EF4-FFF2-40B4-BE49-F238E27FC236}">
                <a16:creationId xmlns:a16="http://schemas.microsoft.com/office/drawing/2014/main" id="{D946297A-DCB3-4E15-B5C5-F0C6EF349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931" y="3916568"/>
            <a:ext cx="1399318" cy="139931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picture containing text, weapon&#10;&#10;Description automatically generated">
            <a:extLst>
              <a:ext uri="{FF2B5EF4-FFF2-40B4-BE49-F238E27FC236}">
                <a16:creationId xmlns:a16="http://schemas.microsoft.com/office/drawing/2014/main" id="{9A8EEE5B-8EE7-4FB8-B37E-397B930EA6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3036" y="4559794"/>
            <a:ext cx="2127474" cy="2127474"/>
          </a:xfrm>
          <a:prstGeom prst="rect">
            <a:avLst/>
          </a:prstGeom>
        </p:spPr>
      </p:pic>
      <p:pic>
        <p:nvPicPr>
          <p:cNvPr id="54" name="Picture 53" descr="A picture containing text&#10;&#10;Description automatically generated">
            <a:extLst>
              <a:ext uri="{FF2B5EF4-FFF2-40B4-BE49-F238E27FC236}">
                <a16:creationId xmlns:a16="http://schemas.microsoft.com/office/drawing/2014/main" id="{CED7FCE3-D1F4-457B-9B69-FE7DBDBE562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51202" y="4858830"/>
            <a:ext cx="1219200" cy="1219200"/>
          </a:xfrm>
          <a:prstGeom prst="rect">
            <a:avLst/>
          </a:prstGeom>
        </p:spPr>
      </p:pic>
      <p:pic>
        <p:nvPicPr>
          <p:cNvPr id="32" name="Picture 2">
            <a:extLst>
              <a:ext uri="{FF2B5EF4-FFF2-40B4-BE49-F238E27FC236}">
                <a16:creationId xmlns:a16="http://schemas.microsoft.com/office/drawing/2014/main" id="{47C83C8D-2101-42E8-81A3-E19F1D2A91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5082" y="887786"/>
            <a:ext cx="6472184" cy="496012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BFFDA81-1A0A-4CFA-9F54-E0E75E758E8C}"/>
              </a:ext>
            </a:extLst>
          </p:cNvPr>
          <p:cNvSpPr txBox="1"/>
          <p:nvPr/>
        </p:nvSpPr>
        <p:spPr>
          <a:xfrm>
            <a:off x="2811864" y="1297979"/>
            <a:ext cx="6123512" cy="3724096"/>
          </a:xfrm>
          <a:prstGeom prst="rect">
            <a:avLst/>
          </a:prstGeom>
          <a:noFill/>
        </p:spPr>
        <p:txBody>
          <a:bodyPr wrap="square">
            <a:spAutoFit/>
          </a:bodyPr>
          <a:lstStyle/>
          <a:p>
            <a:pPr algn="ctr"/>
            <a:r>
              <a:rPr lang="en-GB" sz="1600" b="1" dirty="0"/>
              <a:t>How to Play</a:t>
            </a:r>
            <a:r>
              <a:rPr lang="en-GB" sz="1100" dirty="0"/>
              <a:t>:</a:t>
            </a:r>
          </a:p>
          <a:p>
            <a:r>
              <a:rPr lang="en-GB" sz="1100" dirty="0"/>
              <a:t>	- Each player gets 1 ship and 5 crew cards</a:t>
            </a:r>
          </a:p>
          <a:p>
            <a:r>
              <a:rPr lang="en-GB" sz="1100" dirty="0"/>
              <a:t>	- The rest of the treasures are placed on the Treasure Island.</a:t>
            </a:r>
          </a:p>
          <a:p>
            <a:r>
              <a:rPr lang="en-GB" sz="1100" dirty="0"/>
              <a:t>	- The rest of the crew cards are placed face down on the Pirate Island.</a:t>
            </a:r>
          </a:p>
          <a:p>
            <a:r>
              <a:rPr lang="en-GB" sz="1100" dirty="0"/>
              <a:t>	</a:t>
            </a:r>
          </a:p>
          <a:p>
            <a:r>
              <a:rPr lang="en-GB" sz="1100" dirty="0"/>
              <a:t>	- When it is your turn, you may do one of the following:</a:t>
            </a:r>
          </a:p>
          <a:p>
            <a:r>
              <a:rPr lang="en-GB" sz="1100" dirty="0"/>
              <a:t>	</a:t>
            </a:r>
          </a:p>
          <a:p>
            <a:r>
              <a:rPr lang="en-GB" sz="1100" dirty="0"/>
              <a:t>	- Sail to treasure island and draw a Chance card.</a:t>
            </a:r>
          </a:p>
          <a:p>
            <a:r>
              <a:rPr lang="en-GB" sz="1100" dirty="0"/>
              <a:t>		~ Follow the instruction on the Chance card.</a:t>
            </a:r>
          </a:p>
          <a:p>
            <a:r>
              <a:rPr lang="en-GB" sz="1100" dirty="0"/>
              <a:t>			</a:t>
            </a:r>
          </a:p>
          <a:p>
            <a:r>
              <a:rPr lang="en-GB" sz="1100" dirty="0"/>
              <a:t>	- Sail to another harbour to trade.</a:t>
            </a:r>
          </a:p>
          <a:p>
            <a:r>
              <a:rPr lang="en-GB" sz="1100" dirty="0"/>
              <a:t>		~ You may exchange treasures and crew cards on the harbour with the ones you have on your ship.</a:t>
            </a:r>
          </a:p>
          <a:p>
            <a:r>
              <a:rPr lang="en-GB" sz="1100" dirty="0"/>
              <a:t>			</a:t>
            </a:r>
          </a:p>
          <a:p>
            <a:r>
              <a:rPr lang="en-GB" sz="1100" dirty="0"/>
              <a:t>	- Attack another player's ship.</a:t>
            </a:r>
          </a:p>
          <a:p>
            <a:r>
              <a:rPr lang="en-GB" sz="1100" dirty="0"/>
              <a:t>		~ Sail to the same square as them and shout "Ready to Attack".</a:t>
            </a:r>
          </a:p>
          <a:p>
            <a:r>
              <a:rPr lang="en-GB" sz="1100" dirty="0"/>
              <a:t>		~ Both players must reveal their combat values.</a:t>
            </a:r>
          </a:p>
          <a:p>
            <a:r>
              <a:rPr lang="en-GB" sz="1100" dirty="0"/>
              <a:t>		~ The player with the higher combat value wins the battle.</a:t>
            </a:r>
          </a:p>
          <a:p>
            <a:r>
              <a:rPr lang="en-GB" sz="1100" dirty="0"/>
              <a:t>		~ Winner chooses either 2 Crew cards or all the treasure on the losing ship.</a:t>
            </a:r>
          </a:p>
          <a:p>
            <a:r>
              <a:rPr lang="en-GB" sz="1100" dirty="0"/>
              <a:t>	- Treasures stores in safe zones cannot be traded or stolen.</a:t>
            </a:r>
          </a:p>
        </p:txBody>
      </p:sp>
    </p:spTree>
    <p:extLst>
      <p:ext uri="{BB962C8B-B14F-4D97-AF65-F5344CB8AC3E}">
        <p14:creationId xmlns:p14="http://schemas.microsoft.com/office/powerpoint/2010/main" val="285833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388B045-FCBC-4AD1-DE20-18ECAE0DE40E}"/>
              </a:ext>
            </a:extLst>
          </p:cNvPr>
          <p:cNvGrpSpPr/>
          <p:nvPr/>
        </p:nvGrpSpPr>
        <p:grpSpPr>
          <a:xfrm>
            <a:off x="306249" y="205740"/>
            <a:ext cx="10445571" cy="6446520"/>
            <a:chOff x="-2094051" y="-730306"/>
            <a:chExt cx="16380101" cy="9106445"/>
          </a:xfrm>
        </p:grpSpPr>
        <p:grpSp>
          <p:nvGrpSpPr>
            <p:cNvPr id="4" name="Group 3">
              <a:extLst>
                <a:ext uri="{FF2B5EF4-FFF2-40B4-BE49-F238E27FC236}">
                  <a16:creationId xmlns:a16="http://schemas.microsoft.com/office/drawing/2014/main" id="{92EC63CD-5F57-4EFF-B44A-E09F292EEC72}"/>
                </a:ext>
              </a:extLst>
            </p:cNvPr>
            <p:cNvGrpSpPr/>
            <p:nvPr/>
          </p:nvGrpSpPr>
          <p:grpSpPr>
            <a:xfrm>
              <a:off x="-2094051" y="-730306"/>
              <a:ext cx="16380101" cy="9106445"/>
              <a:chOff x="1859573" y="980342"/>
              <a:chExt cx="8282354" cy="5139104"/>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9830249" y="6152249"/>
              <a:ext cx="4107180" cy="1503237"/>
              <a:chOff x="9928860" y="5907515"/>
              <a:chExt cx="4107180" cy="1503237"/>
            </a:xfrm>
          </p:grpSpPr>
          <p:sp>
            <p:nvSpPr>
              <p:cNvPr id="21" name="TextBox 20">
                <a:extLst>
                  <a:ext uri="{FF2B5EF4-FFF2-40B4-BE49-F238E27FC236}">
                    <a16:creationId xmlns:a16="http://schemas.microsoft.com/office/drawing/2014/main" id="{772EFDDD-EC6D-4ECD-9FAF-2870D623B3C8}"/>
                  </a:ext>
                </a:extLst>
              </p:cNvPr>
              <p:cNvSpPr txBox="1"/>
              <p:nvPr/>
            </p:nvSpPr>
            <p:spPr>
              <a:xfrm>
                <a:off x="9928860" y="5907515"/>
                <a:ext cx="4107180" cy="782586"/>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Player 1 –</a:t>
                </a:r>
                <a:r>
                  <a:rPr lang="en-US" sz="1100" b="1" dirty="0"/>
                  <a:t> Would you like to move your ship or turn?</a:t>
                </a:r>
                <a:endParaRPr lang="en-US" b="1" dirty="0"/>
              </a:p>
            </p:txBody>
          </p:sp>
          <p:sp>
            <p:nvSpPr>
              <p:cNvPr id="22" name="TextBox 21">
                <a:hlinkClick r:id="rId4" action="ppaction://hlinksldjump"/>
                <a:extLst>
                  <a:ext uri="{FF2B5EF4-FFF2-40B4-BE49-F238E27FC236}">
                    <a16:creationId xmlns:a16="http://schemas.microsoft.com/office/drawing/2014/main" id="{5A1C8839-7133-4ADC-BC75-12971A5A180E}"/>
                  </a:ext>
                </a:extLst>
              </p:cNvPr>
              <p:cNvSpPr txBox="1"/>
              <p:nvPr/>
            </p:nvSpPr>
            <p:spPr>
              <a:xfrm>
                <a:off x="10519194" y="6951202"/>
                <a:ext cx="1346209" cy="434770"/>
              </a:xfrm>
              <a:prstGeom prst="rect">
                <a:avLst/>
              </a:prstGeom>
              <a:solidFill>
                <a:schemeClr val="accent4">
                  <a:lumMod val="20000"/>
                  <a:lumOff val="80000"/>
                </a:schemeClr>
              </a:solidFill>
              <a:ln>
                <a:solidFill>
                  <a:schemeClr val="tx1"/>
                </a:solidFill>
              </a:ln>
            </p:spPr>
            <p:txBody>
              <a:bodyPr wrap="square" rtlCol="0">
                <a:spAutoFit/>
              </a:bodyPr>
              <a:lstStyle/>
              <a:p>
                <a:r>
                  <a:rPr lang="en-US" sz="1400" b="1" dirty="0"/>
                  <a:t>Move</a:t>
                </a:r>
                <a:endParaRPr lang="en-US" sz="3200" b="1" dirty="0"/>
              </a:p>
            </p:txBody>
          </p:sp>
          <p:sp>
            <p:nvSpPr>
              <p:cNvPr id="23" name="TextBox 22">
                <a:hlinkClick r:id="rId5" action="ppaction://hlinksldjump"/>
                <a:extLst>
                  <a:ext uri="{FF2B5EF4-FFF2-40B4-BE49-F238E27FC236}">
                    <a16:creationId xmlns:a16="http://schemas.microsoft.com/office/drawing/2014/main" id="{182AA416-1F0B-43DE-BB82-378C3901772A}"/>
                  </a:ext>
                </a:extLst>
              </p:cNvPr>
              <p:cNvSpPr txBox="1"/>
              <p:nvPr/>
            </p:nvSpPr>
            <p:spPr>
              <a:xfrm>
                <a:off x="12190451" y="6975982"/>
                <a:ext cx="1252641" cy="434770"/>
              </a:xfrm>
              <a:prstGeom prst="rect">
                <a:avLst/>
              </a:prstGeom>
              <a:solidFill>
                <a:schemeClr val="accent4">
                  <a:lumMod val="20000"/>
                  <a:lumOff val="80000"/>
                </a:schemeClr>
              </a:solidFill>
              <a:ln>
                <a:solidFill>
                  <a:schemeClr val="tx1"/>
                </a:solidFill>
              </a:ln>
            </p:spPr>
            <p:txBody>
              <a:bodyPr wrap="square" rtlCol="0">
                <a:spAutoFit/>
              </a:bodyPr>
              <a:lstStyle/>
              <a:p>
                <a:r>
                  <a:rPr lang="en-US" sz="1400" b="1" dirty="0"/>
                  <a:t>Turn</a:t>
                </a:r>
                <a:endParaRPr lang="en-US" sz="3200" b="1" dirty="0"/>
              </a:p>
            </p:txBody>
          </p:sp>
        </p:grpSp>
        <p:sp>
          <p:nvSpPr>
            <p:cNvPr id="27" name="TextBox 26">
              <a:extLst>
                <a:ext uri="{FF2B5EF4-FFF2-40B4-BE49-F238E27FC236}">
                  <a16:creationId xmlns:a16="http://schemas.microsoft.com/office/drawing/2014/main" id="{41A1347C-E2F0-439E-AD0E-7828CA0C9229}"/>
                </a:ext>
              </a:extLst>
            </p:cNvPr>
            <p:cNvSpPr txBox="1"/>
            <p:nvPr/>
          </p:nvSpPr>
          <p:spPr>
            <a:xfrm>
              <a:off x="9903422" y="-298450"/>
              <a:ext cx="4376837" cy="3260771"/>
            </a:xfrm>
            <a:prstGeom prst="rect">
              <a:avLst/>
            </a:prstGeom>
            <a:solidFill>
              <a:schemeClr val="bg1"/>
            </a:solidFill>
            <a:ln>
              <a:solidFill>
                <a:schemeClr val="tx1"/>
              </a:solidFill>
            </a:ln>
          </p:spPr>
          <p:txBody>
            <a:bodyPr wrap="square" rtlCol="0">
              <a:spAutoFit/>
            </a:bodyPr>
            <a:lstStyle/>
            <a:p>
              <a:r>
                <a:rPr lang="en-US" dirty="0"/>
                <a:t>UC6+UC7+UC8:</a:t>
              </a:r>
            </a:p>
            <a:p>
              <a:endParaRPr lang="en-US" dirty="0"/>
            </a:p>
            <a:p>
              <a:r>
                <a:rPr lang="en-US" dirty="0"/>
                <a:t>Game screen when it is a players turn, they have the option of turning or moving. They can move by clicking one of the green squares available</a:t>
              </a:r>
              <a:endParaRPr lang="en-GB" dirty="0"/>
            </a:p>
          </p:txBody>
        </p:sp>
        <p:grpSp>
          <p:nvGrpSpPr>
            <p:cNvPr id="19" name="Group 18">
              <a:extLst>
                <a:ext uri="{FF2B5EF4-FFF2-40B4-BE49-F238E27FC236}">
                  <a16:creationId xmlns:a16="http://schemas.microsoft.com/office/drawing/2014/main" id="{2FDD7BD4-F805-454B-9158-F82FA9560A0E}"/>
                </a:ext>
              </a:extLst>
            </p:cNvPr>
            <p:cNvGrpSpPr/>
            <p:nvPr/>
          </p:nvGrpSpPr>
          <p:grpSpPr>
            <a:xfrm>
              <a:off x="-602825" y="-298450"/>
              <a:ext cx="10251991" cy="8166099"/>
              <a:chOff x="-602825" y="-298450"/>
              <a:chExt cx="10251991" cy="8166099"/>
            </a:xfrm>
          </p:grpSpPr>
          <p:pic>
            <p:nvPicPr>
              <p:cNvPr id="3" name="Picture 2" descr="Diagram&#10;&#10;Description automatically generated with medium confidence">
                <a:extLst>
                  <a:ext uri="{FF2B5EF4-FFF2-40B4-BE49-F238E27FC236}">
                    <a16:creationId xmlns:a16="http://schemas.microsoft.com/office/drawing/2014/main" id="{40E49DD6-C76A-4ABB-BFB0-484EF1F9C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6" name="Picture 6">
                <a:extLst>
                  <a:ext uri="{FF2B5EF4-FFF2-40B4-BE49-F238E27FC236}">
                    <a16:creationId xmlns:a16="http://schemas.microsoft.com/office/drawing/2014/main" id="{6CF7A88A-8A14-412A-872F-2EEDF0D683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000AA006-CCAE-41B2-A981-16323F886A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TextBox 23">
            <a:extLst>
              <a:ext uri="{FF2B5EF4-FFF2-40B4-BE49-F238E27FC236}">
                <a16:creationId xmlns:a16="http://schemas.microsoft.com/office/drawing/2014/main" id="{939119AB-E1BB-747A-7E10-1015247B4F7F}"/>
              </a:ext>
            </a:extLst>
          </p:cNvPr>
          <p:cNvSpPr txBox="1"/>
          <p:nvPr/>
        </p:nvSpPr>
        <p:spPr>
          <a:xfrm>
            <a:off x="8490229" y="6462559"/>
            <a:ext cx="1489918" cy="276999"/>
          </a:xfrm>
          <a:prstGeom prst="rect">
            <a:avLst/>
          </a:prstGeom>
          <a:solidFill>
            <a:schemeClr val="bg1"/>
          </a:solidFill>
          <a:ln>
            <a:solidFill>
              <a:schemeClr val="tx1"/>
            </a:solidFill>
          </a:ln>
        </p:spPr>
        <p:txBody>
          <a:bodyPr wrap="square" rtlCol="0">
            <a:spAutoFit/>
          </a:bodyPr>
          <a:lstStyle/>
          <a:p>
            <a:r>
              <a:rPr lang="en-US" sz="1200" dirty="0"/>
              <a:t>Shows available tiles</a:t>
            </a:r>
            <a:endParaRPr lang="en-GB" sz="1200" dirty="0"/>
          </a:p>
        </p:txBody>
      </p:sp>
      <p:cxnSp>
        <p:nvCxnSpPr>
          <p:cNvPr id="25" name="Straight Arrow Connector 24">
            <a:extLst>
              <a:ext uri="{FF2B5EF4-FFF2-40B4-BE49-F238E27FC236}">
                <a16:creationId xmlns:a16="http://schemas.microsoft.com/office/drawing/2014/main" id="{3957A69A-434A-BBAC-96F9-F57571A9BAFE}"/>
              </a:ext>
            </a:extLst>
          </p:cNvPr>
          <p:cNvCxnSpPr>
            <a:cxnSpLocks/>
            <a:stCxn id="24" idx="0"/>
          </p:cNvCxnSpPr>
          <p:nvPr/>
        </p:nvCxnSpPr>
        <p:spPr>
          <a:xfrm flipH="1" flipV="1">
            <a:off x="8711821" y="6142105"/>
            <a:ext cx="523367" cy="3204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0">
            <a:extLst>
              <a:ext uri="{FF2B5EF4-FFF2-40B4-BE49-F238E27FC236}">
                <a16:creationId xmlns:a16="http://schemas.microsoft.com/office/drawing/2014/main" id="{664054AF-2C5A-1BCC-C120-81640AEAC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7362" y="3841710"/>
            <a:ext cx="344357" cy="3822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682F533-0890-028F-C310-0BD77F79E6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2300" y="2736811"/>
            <a:ext cx="344357" cy="38227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BA268BC8-14B9-EB99-359E-07620A1D118D}"/>
              </a:ext>
            </a:extLst>
          </p:cNvPr>
          <p:cNvCxnSpPr>
            <a:cxnSpLocks/>
            <a:stCxn id="24" idx="0"/>
            <a:endCxn id="23" idx="2"/>
          </p:cNvCxnSpPr>
          <p:nvPr/>
        </p:nvCxnSpPr>
        <p:spPr>
          <a:xfrm flipV="1">
            <a:off x="9235188" y="6142105"/>
            <a:ext cx="516791" cy="3204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078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388B045-FCBC-4AD1-DE20-18ECAE0DE40E}"/>
              </a:ext>
            </a:extLst>
          </p:cNvPr>
          <p:cNvGrpSpPr/>
          <p:nvPr/>
        </p:nvGrpSpPr>
        <p:grpSpPr>
          <a:xfrm>
            <a:off x="306249" y="205740"/>
            <a:ext cx="10445571" cy="6446520"/>
            <a:chOff x="-2094051" y="-730306"/>
            <a:chExt cx="16380101" cy="9106445"/>
          </a:xfrm>
        </p:grpSpPr>
        <p:grpSp>
          <p:nvGrpSpPr>
            <p:cNvPr id="4" name="Group 3">
              <a:extLst>
                <a:ext uri="{FF2B5EF4-FFF2-40B4-BE49-F238E27FC236}">
                  <a16:creationId xmlns:a16="http://schemas.microsoft.com/office/drawing/2014/main" id="{92EC63CD-5F57-4EFF-B44A-E09F292EEC72}"/>
                </a:ext>
              </a:extLst>
            </p:cNvPr>
            <p:cNvGrpSpPr/>
            <p:nvPr/>
          </p:nvGrpSpPr>
          <p:grpSpPr>
            <a:xfrm>
              <a:off x="-2094051" y="-730306"/>
              <a:ext cx="16380101" cy="9106445"/>
              <a:chOff x="1859573" y="980342"/>
              <a:chExt cx="8282354" cy="5139104"/>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11087049" y="6191312"/>
              <a:ext cx="1751465" cy="1247598"/>
              <a:chOff x="11185660" y="5946578"/>
              <a:chExt cx="1751465" cy="1247598"/>
            </a:xfrm>
          </p:grpSpPr>
          <p:sp>
            <p:nvSpPr>
              <p:cNvPr id="21" name="TextBox 20">
                <a:extLst>
                  <a:ext uri="{FF2B5EF4-FFF2-40B4-BE49-F238E27FC236}">
                    <a16:creationId xmlns:a16="http://schemas.microsoft.com/office/drawing/2014/main" id="{772EFDDD-EC6D-4ECD-9FAF-2870D623B3C8}"/>
                  </a:ext>
                </a:extLst>
              </p:cNvPr>
              <p:cNvSpPr txBox="1"/>
              <p:nvPr/>
            </p:nvSpPr>
            <p:spPr>
              <a:xfrm>
                <a:off x="11185660" y="5946578"/>
                <a:ext cx="1751465" cy="521723"/>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Player 1</a:t>
                </a:r>
              </a:p>
            </p:txBody>
          </p:sp>
          <p:sp>
            <p:nvSpPr>
              <p:cNvPr id="22" name="TextBox 21">
                <a:hlinkClick r:id="rId4" action="ppaction://hlinksldjump"/>
                <a:extLst>
                  <a:ext uri="{FF2B5EF4-FFF2-40B4-BE49-F238E27FC236}">
                    <a16:creationId xmlns:a16="http://schemas.microsoft.com/office/drawing/2014/main" id="{5A1C8839-7133-4ADC-BC75-12971A5A180E}"/>
                  </a:ext>
                </a:extLst>
              </p:cNvPr>
              <p:cNvSpPr txBox="1"/>
              <p:nvPr/>
            </p:nvSpPr>
            <p:spPr>
              <a:xfrm>
                <a:off x="11333268" y="6759406"/>
                <a:ext cx="1346209" cy="434770"/>
              </a:xfrm>
              <a:prstGeom prst="rect">
                <a:avLst/>
              </a:prstGeom>
              <a:solidFill>
                <a:schemeClr val="accent4">
                  <a:lumMod val="20000"/>
                  <a:lumOff val="80000"/>
                </a:schemeClr>
              </a:solidFill>
              <a:ln>
                <a:solidFill>
                  <a:schemeClr val="tx1"/>
                </a:solidFill>
              </a:ln>
            </p:spPr>
            <p:txBody>
              <a:bodyPr wrap="square" rtlCol="0">
                <a:spAutoFit/>
              </a:bodyPr>
              <a:lstStyle/>
              <a:p>
                <a:r>
                  <a:rPr lang="en-US" sz="1400" b="1" dirty="0"/>
                  <a:t>End turn</a:t>
                </a:r>
                <a:endParaRPr lang="en-US" sz="3200" b="1" dirty="0"/>
              </a:p>
            </p:txBody>
          </p:sp>
        </p:grpSp>
        <p:sp>
          <p:nvSpPr>
            <p:cNvPr id="27" name="TextBox 26">
              <a:extLst>
                <a:ext uri="{FF2B5EF4-FFF2-40B4-BE49-F238E27FC236}">
                  <a16:creationId xmlns:a16="http://schemas.microsoft.com/office/drawing/2014/main" id="{41A1347C-E2F0-439E-AD0E-7828CA0C9229}"/>
                </a:ext>
              </a:extLst>
            </p:cNvPr>
            <p:cNvSpPr txBox="1"/>
            <p:nvPr/>
          </p:nvSpPr>
          <p:spPr>
            <a:xfrm>
              <a:off x="9903422" y="-298450"/>
              <a:ext cx="4376837" cy="3260771"/>
            </a:xfrm>
            <a:prstGeom prst="rect">
              <a:avLst/>
            </a:prstGeom>
            <a:solidFill>
              <a:schemeClr val="bg1"/>
            </a:solidFill>
            <a:ln>
              <a:solidFill>
                <a:schemeClr val="tx1"/>
              </a:solidFill>
            </a:ln>
          </p:spPr>
          <p:txBody>
            <a:bodyPr wrap="square" rtlCol="0">
              <a:spAutoFit/>
            </a:bodyPr>
            <a:lstStyle/>
            <a:p>
              <a:r>
                <a:rPr lang="en-US" dirty="0"/>
                <a:t>UC6+UC7+UC8:</a:t>
              </a:r>
            </a:p>
            <a:p>
              <a:endParaRPr lang="en-US" dirty="0"/>
            </a:p>
            <a:p>
              <a:r>
                <a:rPr lang="en-US" dirty="0"/>
                <a:t>Game screen when it is a players turn, they have the option of turning or moving. They can move by clicking one of the green squares available</a:t>
              </a:r>
              <a:endParaRPr lang="en-GB" dirty="0"/>
            </a:p>
          </p:txBody>
        </p:sp>
        <p:grpSp>
          <p:nvGrpSpPr>
            <p:cNvPr id="19" name="Group 18">
              <a:extLst>
                <a:ext uri="{FF2B5EF4-FFF2-40B4-BE49-F238E27FC236}">
                  <a16:creationId xmlns:a16="http://schemas.microsoft.com/office/drawing/2014/main" id="{2FDD7BD4-F805-454B-9158-F82FA9560A0E}"/>
                </a:ext>
              </a:extLst>
            </p:cNvPr>
            <p:cNvGrpSpPr/>
            <p:nvPr/>
          </p:nvGrpSpPr>
          <p:grpSpPr>
            <a:xfrm>
              <a:off x="-602825" y="-298450"/>
              <a:ext cx="10251991" cy="8166099"/>
              <a:chOff x="-602825" y="-298450"/>
              <a:chExt cx="10251991" cy="8166099"/>
            </a:xfrm>
          </p:grpSpPr>
          <p:pic>
            <p:nvPicPr>
              <p:cNvPr id="3" name="Picture 2" descr="Diagram&#10;&#10;Description automatically generated with medium confidence">
                <a:extLst>
                  <a:ext uri="{FF2B5EF4-FFF2-40B4-BE49-F238E27FC236}">
                    <a16:creationId xmlns:a16="http://schemas.microsoft.com/office/drawing/2014/main" id="{40E49DD6-C76A-4ABB-BFB0-484EF1F9C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6" name="Picture 6">
                <a:extLst>
                  <a:ext uri="{FF2B5EF4-FFF2-40B4-BE49-F238E27FC236}">
                    <a16:creationId xmlns:a16="http://schemas.microsoft.com/office/drawing/2014/main" id="{6CF7A88A-8A14-412A-872F-2EEDF0D68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000AA006-CCAE-41B2-A981-16323F886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TextBox 23">
            <a:extLst>
              <a:ext uri="{FF2B5EF4-FFF2-40B4-BE49-F238E27FC236}">
                <a16:creationId xmlns:a16="http://schemas.microsoft.com/office/drawing/2014/main" id="{939119AB-E1BB-747A-7E10-1015247B4F7F}"/>
              </a:ext>
            </a:extLst>
          </p:cNvPr>
          <p:cNvSpPr txBox="1"/>
          <p:nvPr/>
        </p:nvSpPr>
        <p:spPr>
          <a:xfrm>
            <a:off x="9405062" y="6326940"/>
            <a:ext cx="1124444" cy="276999"/>
          </a:xfrm>
          <a:prstGeom prst="rect">
            <a:avLst/>
          </a:prstGeom>
          <a:solidFill>
            <a:schemeClr val="bg1"/>
          </a:solidFill>
          <a:ln>
            <a:solidFill>
              <a:schemeClr val="tx1"/>
            </a:solidFill>
          </a:ln>
        </p:spPr>
        <p:txBody>
          <a:bodyPr wrap="square" rtlCol="0">
            <a:spAutoFit/>
          </a:bodyPr>
          <a:lstStyle/>
          <a:p>
            <a:r>
              <a:rPr lang="en-US" sz="1200" dirty="0"/>
              <a:t>Ends your turn</a:t>
            </a:r>
            <a:endParaRPr lang="en-GB" sz="1200" dirty="0"/>
          </a:p>
        </p:txBody>
      </p:sp>
      <p:cxnSp>
        <p:nvCxnSpPr>
          <p:cNvPr id="25" name="Straight Arrow Connector 24">
            <a:extLst>
              <a:ext uri="{FF2B5EF4-FFF2-40B4-BE49-F238E27FC236}">
                <a16:creationId xmlns:a16="http://schemas.microsoft.com/office/drawing/2014/main" id="{3957A69A-434A-BBAC-96F9-F57571A9BAFE}"/>
              </a:ext>
            </a:extLst>
          </p:cNvPr>
          <p:cNvCxnSpPr>
            <a:cxnSpLocks/>
            <a:endCxn id="22" idx="2"/>
          </p:cNvCxnSpPr>
          <p:nvPr/>
        </p:nvCxnSpPr>
        <p:spPr>
          <a:xfrm flipH="1" flipV="1">
            <a:off x="9235188" y="5988789"/>
            <a:ext cx="523368" cy="327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0">
            <a:extLst>
              <a:ext uri="{FF2B5EF4-FFF2-40B4-BE49-F238E27FC236}">
                <a16:creationId xmlns:a16="http://schemas.microsoft.com/office/drawing/2014/main" id="{664054AF-2C5A-1BCC-C120-81640AEAC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7362" y="3841710"/>
            <a:ext cx="344357" cy="3822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682F533-0890-028F-C310-0BD77F79E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300" y="2736811"/>
            <a:ext cx="344357" cy="382270"/>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a:extLst>
              <a:ext uri="{FF2B5EF4-FFF2-40B4-BE49-F238E27FC236}">
                <a16:creationId xmlns:a16="http://schemas.microsoft.com/office/drawing/2014/main" id="{F4A7BC21-8591-2F11-26FA-39FA3741830A}"/>
              </a:ext>
            </a:extLst>
          </p:cNvPr>
          <p:cNvSpPr/>
          <p:nvPr/>
        </p:nvSpPr>
        <p:spPr>
          <a:xfrm>
            <a:off x="2677546" y="4273062"/>
            <a:ext cx="89100" cy="12895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8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C63CD-5F57-4EFF-B44A-E09F292EEC72}"/>
              </a:ext>
            </a:extLst>
          </p:cNvPr>
          <p:cNvGrpSpPr/>
          <p:nvPr/>
        </p:nvGrpSpPr>
        <p:grpSpPr>
          <a:xfrm>
            <a:off x="100787" y="182189"/>
            <a:ext cx="10833913" cy="6378631"/>
            <a:chOff x="1859573" y="980342"/>
            <a:chExt cx="8282354" cy="5139104"/>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7984073" y="4858594"/>
            <a:ext cx="2828526" cy="1244582"/>
            <a:chOff x="5186782" y="2010884"/>
            <a:chExt cx="4163826" cy="1534766"/>
          </a:xfrm>
        </p:grpSpPr>
        <p:sp>
          <p:nvSpPr>
            <p:cNvPr id="21" name="TextBox 20">
              <a:extLst>
                <a:ext uri="{FF2B5EF4-FFF2-40B4-BE49-F238E27FC236}">
                  <a16:creationId xmlns:a16="http://schemas.microsoft.com/office/drawing/2014/main" id="{772EFDDD-EC6D-4ECD-9FAF-2870D623B3C8}"/>
                </a:ext>
              </a:extLst>
            </p:cNvPr>
            <p:cNvSpPr txBox="1"/>
            <p:nvPr/>
          </p:nvSpPr>
          <p:spPr>
            <a:xfrm>
              <a:off x="5186782" y="2010884"/>
              <a:ext cx="4163826" cy="834981"/>
            </a:xfrm>
            <a:prstGeom prst="rect">
              <a:avLst/>
            </a:prstGeom>
            <a:solidFill>
              <a:schemeClr val="accent4">
                <a:lumMod val="20000"/>
                <a:lumOff val="80000"/>
              </a:schemeClr>
            </a:solidFill>
            <a:ln>
              <a:solidFill>
                <a:schemeClr val="tx1"/>
              </a:solidFill>
            </a:ln>
          </p:spPr>
          <p:txBody>
            <a:bodyPr wrap="square" rtlCol="0">
              <a:spAutoFit/>
            </a:bodyPr>
            <a:lstStyle/>
            <a:p>
              <a:r>
                <a:rPr lang="en-US" sz="2400" b="1" dirty="0"/>
                <a:t>Player 1 –</a:t>
              </a:r>
              <a:r>
                <a:rPr lang="en-US" sz="1400" b="1" dirty="0"/>
                <a:t> Would you like to move your ship or turn?</a:t>
              </a:r>
              <a:endParaRPr lang="en-US" sz="2400" b="1" dirty="0"/>
            </a:p>
          </p:txBody>
        </p:sp>
        <p:sp>
          <p:nvSpPr>
            <p:cNvPr id="22" name="TextBox 21">
              <a:extLst>
                <a:ext uri="{FF2B5EF4-FFF2-40B4-BE49-F238E27FC236}">
                  <a16:creationId xmlns:a16="http://schemas.microsoft.com/office/drawing/2014/main" id="{5A1C8839-7133-4ADC-BC75-12971A5A180E}"/>
                </a:ext>
              </a:extLst>
            </p:cNvPr>
            <p:cNvSpPr txBox="1"/>
            <p:nvPr/>
          </p:nvSpPr>
          <p:spPr>
            <a:xfrm>
              <a:off x="5186782" y="3176317"/>
              <a:ext cx="1958342" cy="369333"/>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Move</a:t>
              </a:r>
              <a:endParaRPr lang="en-US" sz="3200" b="1" dirty="0"/>
            </a:p>
          </p:txBody>
        </p:sp>
        <p:sp>
          <p:nvSpPr>
            <p:cNvPr id="23" name="TextBox 22">
              <a:extLst>
                <a:ext uri="{FF2B5EF4-FFF2-40B4-BE49-F238E27FC236}">
                  <a16:creationId xmlns:a16="http://schemas.microsoft.com/office/drawing/2014/main" id="{182AA416-1F0B-43DE-BB82-378C3901772A}"/>
                </a:ext>
              </a:extLst>
            </p:cNvPr>
            <p:cNvSpPr txBox="1"/>
            <p:nvPr/>
          </p:nvSpPr>
          <p:spPr>
            <a:xfrm>
              <a:off x="7392268" y="3176774"/>
              <a:ext cx="1958340" cy="368876"/>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Turn</a:t>
              </a:r>
              <a:endParaRPr lang="en-US" sz="3200" b="1" dirty="0"/>
            </a:p>
          </p:txBody>
        </p:sp>
      </p:grpSp>
      <p:sp>
        <p:nvSpPr>
          <p:cNvPr id="27" name="TextBox 26">
            <a:extLst>
              <a:ext uri="{FF2B5EF4-FFF2-40B4-BE49-F238E27FC236}">
                <a16:creationId xmlns:a16="http://schemas.microsoft.com/office/drawing/2014/main" id="{41A1347C-E2F0-439E-AD0E-7828CA0C9229}"/>
              </a:ext>
            </a:extLst>
          </p:cNvPr>
          <p:cNvSpPr txBox="1"/>
          <p:nvPr/>
        </p:nvSpPr>
        <p:spPr>
          <a:xfrm>
            <a:off x="8295519" y="585470"/>
            <a:ext cx="2407433" cy="2031325"/>
          </a:xfrm>
          <a:prstGeom prst="rect">
            <a:avLst/>
          </a:prstGeom>
          <a:solidFill>
            <a:schemeClr val="bg1"/>
          </a:solidFill>
          <a:ln>
            <a:solidFill>
              <a:schemeClr val="tx1"/>
            </a:solidFill>
          </a:ln>
        </p:spPr>
        <p:txBody>
          <a:bodyPr wrap="square" rtlCol="0">
            <a:spAutoFit/>
          </a:bodyPr>
          <a:lstStyle/>
          <a:p>
            <a:r>
              <a:rPr lang="en-US" dirty="0"/>
              <a:t>UC6+UC7+UC8:</a:t>
            </a:r>
          </a:p>
          <a:p>
            <a:endParaRPr lang="en-US" dirty="0"/>
          </a:p>
          <a:p>
            <a:r>
              <a:rPr lang="en-US" dirty="0"/>
              <a:t>If the user selects move, then the spaces that the user will be able to move will be displayed</a:t>
            </a:r>
          </a:p>
        </p:txBody>
      </p:sp>
      <p:grpSp>
        <p:nvGrpSpPr>
          <p:cNvPr id="19" name="Group 18">
            <a:extLst>
              <a:ext uri="{FF2B5EF4-FFF2-40B4-BE49-F238E27FC236}">
                <a16:creationId xmlns:a16="http://schemas.microsoft.com/office/drawing/2014/main" id="{2FDD7BD4-F805-454B-9158-F82FA9560A0E}"/>
              </a:ext>
            </a:extLst>
          </p:cNvPr>
          <p:cNvGrpSpPr/>
          <p:nvPr/>
        </p:nvGrpSpPr>
        <p:grpSpPr>
          <a:xfrm>
            <a:off x="1119296" y="585470"/>
            <a:ext cx="6780738" cy="5719963"/>
            <a:chOff x="-602825" y="-298450"/>
            <a:chExt cx="10251991" cy="8166099"/>
          </a:xfrm>
        </p:grpSpPr>
        <p:pic>
          <p:nvPicPr>
            <p:cNvPr id="3" name="Picture 2" descr="Diagram&#10;&#10;Description automatically generated with medium confidence">
              <a:extLst>
                <a:ext uri="{FF2B5EF4-FFF2-40B4-BE49-F238E27FC236}">
                  <a16:creationId xmlns:a16="http://schemas.microsoft.com/office/drawing/2014/main" id="{40E49DD6-C76A-4ABB-BFB0-484EF1F9C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6" name="Picture 6">
              <a:extLst>
                <a:ext uri="{FF2B5EF4-FFF2-40B4-BE49-F238E27FC236}">
                  <a16:creationId xmlns:a16="http://schemas.microsoft.com/office/drawing/2014/main" id="{6CF7A88A-8A14-412A-872F-2EEDF0D68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000AA006-CCAE-41B2-A981-16323F886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Table 17">
            <a:extLst>
              <a:ext uri="{FF2B5EF4-FFF2-40B4-BE49-F238E27FC236}">
                <a16:creationId xmlns:a16="http://schemas.microsoft.com/office/drawing/2014/main" id="{88D8F929-DEA8-44BD-8844-273803D5FFD1}"/>
              </a:ext>
            </a:extLst>
          </p:cNvPr>
          <p:cNvGraphicFramePr>
            <a:graphicFrameLocks noGrp="1"/>
          </p:cNvGraphicFramePr>
          <p:nvPr>
            <p:extLst>
              <p:ext uri="{D42A27DB-BD31-4B8C-83A1-F6EECF244321}">
                <p14:modId xmlns:p14="http://schemas.microsoft.com/office/powerpoint/2010/main" val="3594613950"/>
              </p:ext>
            </p:extLst>
          </p:nvPr>
        </p:nvGraphicFramePr>
        <p:xfrm>
          <a:off x="1470660" y="3987823"/>
          <a:ext cx="1005543" cy="365760"/>
        </p:xfrm>
        <a:graphic>
          <a:graphicData uri="http://schemas.openxmlformats.org/drawingml/2006/table">
            <a:tbl>
              <a:tblPr firstRow="1" bandRow="1">
                <a:tableStyleId>{5C22544A-7EE6-4342-B048-85BDC9FD1C3A}</a:tableStyleId>
              </a:tblPr>
              <a:tblGrid>
                <a:gridCol w="335181">
                  <a:extLst>
                    <a:ext uri="{9D8B030D-6E8A-4147-A177-3AD203B41FA5}">
                      <a16:colId xmlns:a16="http://schemas.microsoft.com/office/drawing/2014/main" val="1053600745"/>
                    </a:ext>
                  </a:extLst>
                </a:gridCol>
                <a:gridCol w="335181">
                  <a:extLst>
                    <a:ext uri="{9D8B030D-6E8A-4147-A177-3AD203B41FA5}">
                      <a16:colId xmlns:a16="http://schemas.microsoft.com/office/drawing/2014/main" val="1769532001"/>
                    </a:ext>
                  </a:extLst>
                </a:gridCol>
                <a:gridCol w="335181">
                  <a:extLst>
                    <a:ext uri="{9D8B030D-6E8A-4147-A177-3AD203B41FA5}">
                      <a16:colId xmlns:a16="http://schemas.microsoft.com/office/drawing/2014/main" val="3959244776"/>
                    </a:ext>
                  </a:extLst>
                </a:gridCol>
              </a:tblGrid>
              <a:tr h="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238712001"/>
                  </a:ext>
                </a:extLst>
              </a:tr>
            </a:tbl>
          </a:graphicData>
        </a:graphic>
      </p:graphicFrame>
      <p:sp>
        <p:nvSpPr>
          <p:cNvPr id="24" name="TextBox 23">
            <a:extLst>
              <a:ext uri="{FF2B5EF4-FFF2-40B4-BE49-F238E27FC236}">
                <a16:creationId xmlns:a16="http://schemas.microsoft.com/office/drawing/2014/main" id="{8AB58A7E-9774-2448-8694-0DFD304E7DB5}"/>
              </a:ext>
            </a:extLst>
          </p:cNvPr>
          <p:cNvSpPr txBox="1"/>
          <p:nvPr/>
        </p:nvSpPr>
        <p:spPr>
          <a:xfrm>
            <a:off x="908534" y="5190915"/>
            <a:ext cx="1860645" cy="276999"/>
          </a:xfrm>
          <a:prstGeom prst="rect">
            <a:avLst/>
          </a:prstGeom>
          <a:solidFill>
            <a:schemeClr val="bg1"/>
          </a:solidFill>
          <a:ln>
            <a:solidFill>
              <a:schemeClr val="tx1"/>
            </a:solidFill>
          </a:ln>
        </p:spPr>
        <p:txBody>
          <a:bodyPr wrap="square" rtlCol="0">
            <a:spAutoFit/>
          </a:bodyPr>
          <a:lstStyle/>
          <a:p>
            <a:r>
              <a:rPr lang="en-US" sz="1200" dirty="0"/>
              <a:t>Press to move ship</a:t>
            </a:r>
            <a:endParaRPr lang="en-GB" sz="1200" dirty="0"/>
          </a:p>
        </p:txBody>
      </p:sp>
      <p:cxnSp>
        <p:nvCxnSpPr>
          <p:cNvPr id="25" name="Straight Arrow Connector 24">
            <a:extLst>
              <a:ext uri="{FF2B5EF4-FFF2-40B4-BE49-F238E27FC236}">
                <a16:creationId xmlns:a16="http://schemas.microsoft.com/office/drawing/2014/main" id="{D42B419E-B284-AACF-9D1D-46D5F6E60EBB}"/>
              </a:ext>
            </a:extLst>
          </p:cNvPr>
          <p:cNvCxnSpPr>
            <a:cxnSpLocks/>
          </p:cNvCxnSpPr>
          <p:nvPr/>
        </p:nvCxnSpPr>
        <p:spPr>
          <a:xfrm flipV="1">
            <a:off x="1540023" y="4353583"/>
            <a:ext cx="100763" cy="830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hlinkClick r:id="rId7" action="ppaction://hlinksldjump"/>
            <a:extLst>
              <a:ext uri="{FF2B5EF4-FFF2-40B4-BE49-F238E27FC236}">
                <a16:creationId xmlns:a16="http://schemas.microsoft.com/office/drawing/2014/main" id="{9AC0BFD4-3F8F-18ED-AAC3-A533B5C89DB6}"/>
              </a:ext>
            </a:extLst>
          </p:cNvPr>
          <p:cNvSpPr txBox="1"/>
          <p:nvPr/>
        </p:nvSpPr>
        <p:spPr>
          <a:xfrm>
            <a:off x="1476538" y="4026156"/>
            <a:ext cx="318590" cy="276999"/>
          </a:xfrm>
          <a:prstGeom prst="rect">
            <a:avLst/>
          </a:prstGeom>
          <a:noFill/>
          <a:ln>
            <a:noFill/>
          </a:ln>
        </p:spPr>
        <p:txBody>
          <a:bodyPr wrap="square" rtlCol="0">
            <a:spAutoFit/>
          </a:bodyPr>
          <a:lstStyle/>
          <a:p>
            <a:endParaRPr lang="en-GB" sz="1200" dirty="0"/>
          </a:p>
        </p:txBody>
      </p:sp>
      <p:pic>
        <p:nvPicPr>
          <p:cNvPr id="30" name="Picture 10">
            <a:extLst>
              <a:ext uri="{FF2B5EF4-FFF2-40B4-BE49-F238E27FC236}">
                <a16:creationId xmlns:a16="http://schemas.microsoft.com/office/drawing/2014/main" id="{DB3C6C93-1994-D21B-2017-08F738286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6082" y="3892510"/>
            <a:ext cx="344357" cy="3822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92B60C18-971E-7F54-5790-5CDE7CDA9E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1020" y="2787611"/>
            <a:ext cx="344357" cy="38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738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C63CD-5F57-4EFF-B44A-E09F292EEC72}"/>
              </a:ext>
            </a:extLst>
          </p:cNvPr>
          <p:cNvGrpSpPr/>
          <p:nvPr/>
        </p:nvGrpSpPr>
        <p:grpSpPr>
          <a:xfrm>
            <a:off x="100787" y="182189"/>
            <a:ext cx="10833913" cy="6378631"/>
            <a:chOff x="1859573" y="980342"/>
            <a:chExt cx="8282354" cy="5139104"/>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7984073" y="4858594"/>
            <a:ext cx="2828526" cy="1244582"/>
            <a:chOff x="5186782" y="2010884"/>
            <a:chExt cx="4163826" cy="1534766"/>
          </a:xfrm>
        </p:grpSpPr>
        <p:sp>
          <p:nvSpPr>
            <p:cNvPr id="21" name="TextBox 20">
              <a:extLst>
                <a:ext uri="{FF2B5EF4-FFF2-40B4-BE49-F238E27FC236}">
                  <a16:creationId xmlns:a16="http://schemas.microsoft.com/office/drawing/2014/main" id="{772EFDDD-EC6D-4ECD-9FAF-2870D623B3C8}"/>
                </a:ext>
              </a:extLst>
            </p:cNvPr>
            <p:cNvSpPr txBox="1"/>
            <p:nvPr/>
          </p:nvSpPr>
          <p:spPr>
            <a:xfrm>
              <a:off x="5186782" y="2010884"/>
              <a:ext cx="4163826" cy="834981"/>
            </a:xfrm>
            <a:prstGeom prst="rect">
              <a:avLst/>
            </a:prstGeom>
            <a:solidFill>
              <a:schemeClr val="accent4">
                <a:lumMod val="20000"/>
                <a:lumOff val="80000"/>
              </a:schemeClr>
            </a:solidFill>
            <a:ln>
              <a:solidFill>
                <a:schemeClr val="tx1"/>
              </a:solidFill>
            </a:ln>
          </p:spPr>
          <p:txBody>
            <a:bodyPr wrap="square" rtlCol="0">
              <a:spAutoFit/>
            </a:bodyPr>
            <a:lstStyle/>
            <a:p>
              <a:r>
                <a:rPr lang="en-US" sz="2400" b="1" dirty="0"/>
                <a:t>Player 1 –</a:t>
              </a:r>
              <a:r>
                <a:rPr lang="en-US" sz="1400" b="1" dirty="0"/>
                <a:t> Would you like to move your ship or turn?</a:t>
              </a:r>
              <a:endParaRPr lang="en-US" sz="2400" b="1" dirty="0"/>
            </a:p>
          </p:txBody>
        </p:sp>
        <p:sp>
          <p:nvSpPr>
            <p:cNvPr id="22" name="TextBox 21">
              <a:extLst>
                <a:ext uri="{FF2B5EF4-FFF2-40B4-BE49-F238E27FC236}">
                  <a16:creationId xmlns:a16="http://schemas.microsoft.com/office/drawing/2014/main" id="{5A1C8839-7133-4ADC-BC75-12971A5A180E}"/>
                </a:ext>
              </a:extLst>
            </p:cNvPr>
            <p:cNvSpPr txBox="1"/>
            <p:nvPr/>
          </p:nvSpPr>
          <p:spPr>
            <a:xfrm>
              <a:off x="5186782" y="3176317"/>
              <a:ext cx="1958342" cy="369333"/>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Move</a:t>
              </a:r>
              <a:endParaRPr lang="en-US" sz="3200" b="1" dirty="0"/>
            </a:p>
          </p:txBody>
        </p:sp>
        <p:sp>
          <p:nvSpPr>
            <p:cNvPr id="23" name="TextBox 22">
              <a:extLst>
                <a:ext uri="{FF2B5EF4-FFF2-40B4-BE49-F238E27FC236}">
                  <a16:creationId xmlns:a16="http://schemas.microsoft.com/office/drawing/2014/main" id="{182AA416-1F0B-43DE-BB82-378C3901772A}"/>
                </a:ext>
              </a:extLst>
            </p:cNvPr>
            <p:cNvSpPr txBox="1"/>
            <p:nvPr/>
          </p:nvSpPr>
          <p:spPr>
            <a:xfrm>
              <a:off x="7392268" y="3176774"/>
              <a:ext cx="1958340" cy="368876"/>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Turn</a:t>
              </a:r>
              <a:endParaRPr lang="en-US" sz="3200" b="1" dirty="0"/>
            </a:p>
          </p:txBody>
        </p:sp>
      </p:grpSp>
      <p:sp>
        <p:nvSpPr>
          <p:cNvPr id="27" name="TextBox 26">
            <a:extLst>
              <a:ext uri="{FF2B5EF4-FFF2-40B4-BE49-F238E27FC236}">
                <a16:creationId xmlns:a16="http://schemas.microsoft.com/office/drawing/2014/main" id="{41A1347C-E2F0-439E-AD0E-7828CA0C9229}"/>
              </a:ext>
            </a:extLst>
          </p:cNvPr>
          <p:cNvSpPr txBox="1"/>
          <p:nvPr/>
        </p:nvSpPr>
        <p:spPr>
          <a:xfrm>
            <a:off x="8295519" y="585470"/>
            <a:ext cx="2407433" cy="2031325"/>
          </a:xfrm>
          <a:prstGeom prst="rect">
            <a:avLst/>
          </a:prstGeom>
          <a:solidFill>
            <a:schemeClr val="bg1"/>
          </a:solidFill>
          <a:ln>
            <a:solidFill>
              <a:schemeClr val="tx1"/>
            </a:solidFill>
          </a:ln>
        </p:spPr>
        <p:txBody>
          <a:bodyPr wrap="square" rtlCol="0">
            <a:spAutoFit/>
          </a:bodyPr>
          <a:lstStyle/>
          <a:p>
            <a:r>
              <a:rPr lang="en-US" dirty="0"/>
              <a:t>UC6+UC7+UC8:</a:t>
            </a:r>
          </a:p>
          <a:p>
            <a:endParaRPr lang="en-US" dirty="0"/>
          </a:p>
          <a:p>
            <a:r>
              <a:rPr lang="en-US" dirty="0"/>
              <a:t>If the user selects move, then the spaces that the user will be able to move will be displayed</a:t>
            </a:r>
          </a:p>
        </p:txBody>
      </p:sp>
      <p:grpSp>
        <p:nvGrpSpPr>
          <p:cNvPr id="19" name="Group 18">
            <a:extLst>
              <a:ext uri="{FF2B5EF4-FFF2-40B4-BE49-F238E27FC236}">
                <a16:creationId xmlns:a16="http://schemas.microsoft.com/office/drawing/2014/main" id="{2FDD7BD4-F805-454B-9158-F82FA9560A0E}"/>
              </a:ext>
            </a:extLst>
          </p:cNvPr>
          <p:cNvGrpSpPr/>
          <p:nvPr/>
        </p:nvGrpSpPr>
        <p:grpSpPr>
          <a:xfrm>
            <a:off x="1119296" y="585470"/>
            <a:ext cx="6780738" cy="5719963"/>
            <a:chOff x="-602825" y="-298450"/>
            <a:chExt cx="10251991" cy="8166099"/>
          </a:xfrm>
        </p:grpSpPr>
        <p:pic>
          <p:nvPicPr>
            <p:cNvPr id="3" name="Picture 2" descr="Diagram&#10;&#10;Description automatically generated with medium confidence">
              <a:extLst>
                <a:ext uri="{FF2B5EF4-FFF2-40B4-BE49-F238E27FC236}">
                  <a16:creationId xmlns:a16="http://schemas.microsoft.com/office/drawing/2014/main" id="{40E49DD6-C76A-4ABB-BFB0-484EF1F9C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6" name="Picture 6">
              <a:extLst>
                <a:ext uri="{FF2B5EF4-FFF2-40B4-BE49-F238E27FC236}">
                  <a16:creationId xmlns:a16="http://schemas.microsoft.com/office/drawing/2014/main" id="{6CF7A88A-8A14-412A-872F-2EEDF0D68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000AA006-CCAE-41B2-A981-16323F886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8AB58A7E-9774-2448-8694-0DFD304E7DB5}"/>
              </a:ext>
            </a:extLst>
          </p:cNvPr>
          <p:cNvSpPr txBox="1"/>
          <p:nvPr/>
        </p:nvSpPr>
        <p:spPr>
          <a:xfrm>
            <a:off x="1785746" y="5144683"/>
            <a:ext cx="1508439" cy="276999"/>
          </a:xfrm>
          <a:prstGeom prst="rect">
            <a:avLst/>
          </a:prstGeom>
          <a:solidFill>
            <a:schemeClr val="bg1"/>
          </a:solidFill>
          <a:ln>
            <a:solidFill>
              <a:schemeClr val="tx1"/>
            </a:solidFill>
          </a:ln>
        </p:spPr>
        <p:txBody>
          <a:bodyPr wrap="square" rtlCol="0">
            <a:spAutoFit/>
          </a:bodyPr>
          <a:lstStyle/>
          <a:p>
            <a:r>
              <a:rPr lang="en-US" sz="1200" dirty="0"/>
              <a:t>Press to rotate ship</a:t>
            </a:r>
            <a:endParaRPr lang="en-GB" sz="1200" dirty="0"/>
          </a:p>
        </p:txBody>
      </p:sp>
      <p:sp>
        <p:nvSpPr>
          <p:cNvPr id="26" name="TextBox 25">
            <a:hlinkClick r:id="rId7" action="ppaction://hlinksldjump"/>
            <a:extLst>
              <a:ext uri="{FF2B5EF4-FFF2-40B4-BE49-F238E27FC236}">
                <a16:creationId xmlns:a16="http://schemas.microsoft.com/office/drawing/2014/main" id="{9AC0BFD4-3F8F-18ED-AAC3-A533B5C89DB6}"/>
              </a:ext>
            </a:extLst>
          </p:cNvPr>
          <p:cNvSpPr txBox="1"/>
          <p:nvPr/>
        </p:nvSpPr>
        <p:spPr>
          <a:xfrm>
            <a:off x="1476538" y="4026156"/>
            <a:ext cx="318590" cy="276999"/>
          </a:xfrm>
          <a:prstGeom prst="rect">
            <a:avLst/>
          </a:prstGeom>
          <a:noFill/>
          <a:ln>
            <a:noFill/>
          </a:ln>
        </p:spPr>
        <p:txBody>
          <a:bodyPr wrap="square" rtlCol="0">
            <a:spAutoFit/>
          </a:bodyPr>
          <a:lstStyle/>
          <a:p>
            <a:endParaRPr lang="en-GB" sz="1200" dirty="0"/>
          </a:p>
        </p:txBody>
      </p:sp>
      <p:pic>
        <p:nvPicPr>
          <p:cNvPr id="31" name="Picture 2">
            <a:extLst>
              <a:ext uri="{FF2B5EF4-FFF2-40B4-BE49-F238E27FC236}">
                <a16:creationId xmlns:a16="http://schemas.microsoft.com/office/drawing/2014/main" id="{92B60C18-971E-7F54-5790-5CDE7CDA9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1020" y="2787611"/>
            <a:ext cx="344357" cy="3822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01727E3-BFCA-6EF4-522B-74B9F94A6769}"/>
              </a:ext>
            </a:extLst>
          </p:cNvPr>
          <p:cNvSpPr/>
          <p:nvPr/>
        </p:nvSpPr>
        <p:spPr>
          <a:xfrm>
            <a:off x="2141020" y="3744467"/>
            <a:ext cx="326413"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A1B1273-4BDE-BA93-983F-84841E808D70}"/>
              </a:ext>
            </a:extLst>
          </p:cNvPr>
          <p:cNvSpPr/>
          <p:nvPr/>
        </p:nvSpPr>
        <p:spPr>
          <a:xfrm>
            <a:off x="2141021" y="4021466"/>
            <a:ext cx="328052"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F467FB-B978-B596-135E-A41838A2239D}"/>
              </a:ext>
            </a:extLst>
          </p:cNvPr>
          <p:cNvSpPr/>
          <p:nvPr/>
        </p:nvSpPr>
        <p:spPr>
          <a:xfrm>
            <a:off x="2140810" y="4304961"/>
            <a:ext cx="328051"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hlinkClick r:id="rId9" action="ppaction://hlinksldjump"/>
            <a:extLst>
              <a:ext uri="{FF2B5EF4-FFF2-40B4-BE49-F238E27FC236}">
                <a16:creationId xmlns:a16="http://schemas.microsoft.com/office/drawing/2014/main" id="{85AB862A-5A04-C57A-267D-1ACC7C64040D}"/>
              </a:ext>
            </a:extLst>
          </p:cNvPr>
          <p:cNvSpPr/>
          <p:nvPr/>
        </p:nvSpPr>
        <p:spPr>
          <a:xfrm>
            <a:off x="2485586" y="4304961"/>
            <a:ext cx="328051"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26C3928-CA39-BF2B-E664-3028A3B5FA33}"/>
              </a:ext>
            </a:extLst>
          </p:cNvPr>
          <p:cNvSpPr/>
          <p:nvPr/>
        </p:nvSpPr>
        <p:spPr>
          <a:xfrm>
            <a:off x="2826859" y="4304961"/>
            <a:ext cx="328051"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BCA3D84-0988-DBFB-ECD2-5F7EF6340FE7}"/>
              </a:ext>
            </a:extLst>
          </p:cNvPr>
          <p:cNvSpPr/>
          <p:nvPr/>
        </p:nvSpPr>
        <p:spPr>
          <a:xfrm>
            <a:off x="2487788" y="3745412"/>
            <a:ext cx="328051"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44968B0-A6E7-6CCD-3A3A-B81E1F86319D}"/>
              </a:ext>
            </a:extLst>
          </p:cNvPr>
          <p:cNvSpPr/>
          <p:nvPr/>
        </p:nvSpPr>
        <p:spPr>
          <a:xfrm>
            <a:off x="2829061" y="3745412"/>
            <a:ext cx="328051"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E4EA1E1-77A7-66D8-BD25-2732890E6833}"/>
              </a:ext>
            </a:extLst>
          </p:cNvPr>
          <p:cNvSpPr/>
          <p:nvPr/>
        </p:nvSpPr>
        <p:spPr>
          <a:xfrm>
            <a:off x="2825709" y="4021466"/>
            <a:ext cx="328052" cy="276999"/>
          </a:xfrm>
          <a:prstGeom prst="rect">
            <a:avLst/>
          </a:prstGeom>
          <a:solidFill>
            <a:schemeClr val="accent6"/>
          </a:solidFill>
          <a:ln>
            <a:solidFill>
              <a:srgbClr val="0860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0">
            <a:extLst>
              <a:ext uri="{FF2B5EF4-FFF2-40B4-BE49-F238E27FC236}">
                <a16:creationId xmlns:a16="http://schemas.microsoft.com/office/drawing/2014/main" id="{DB3C6C93-1994-D21B-2017-08F738286F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6082" y="3892510"/>
            <a:ext cx="344357" cy="38227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89026DD-CB9F-FAE9-208F-CF72EE8EE297}"/>
              </a:ext>
            </a:extLst>
          </p:cNvPr>
          <p:cNvCxnSpPr>
            <a:cxnSpLocks/>
            <a:stCxn id="24" idx="0"/>
            <a:endCxn id="33" idx="2"/>
          </p:cNvCxnSpPr>
          <p:nvPr/>
        </p:nvCxnSpPr>
        <p:spPr>
          <a:xfrm flipV="1">
            <a:off x="2539966" y="4581960"/>
            <a:ext cx="109646" cy="562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4718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256B069-F00C-C4B3-44EE-D6CC42A4B19F}"/>
              </a:ext>
            </a:extLst>
          </p:cNvPr>
          <p:cNvGrpSpPr/>
          <p:nvPr/>
        </p:nvGrpSpPr>
        <p:grpSpPr>
          <a:xfrm>
            <a:off x="118252" y="99060"/>
            <a:ext cx="11298733" cy="6758940"/>
            <a:chOff x="-1621333" y="-701731"/>
            <a:chExt cx="16380101" cy="9106445"/>
          </a:xfrm>
        </p:grpSpPr>
        <p:grpSp>
          <p:nvGrpSpPr>
            <p:cNvPr id="4" name="Group 3">
              <a:extLst>
                <a:ext uri="{FF2B5EF4-FFF2-40B4-BE49-F238E27FC236}">
                  <a16:creationId xmlns:a16="http://schemas.microsoft.com/office/drawing/2014/main" id="{92EC63CD-5F57-4EFF-B44A-E09F292EEC72}"/>
                </a:ext>
              </a:extLst>
            </p:cNvPr>
            <p:cNvGrpSpPr/>
            <p:nvPr/>
          </p:nvGrpSpPr>
          <p:grpSpPr>
            <a:xfrm>
              <a:off x="-1621333" y="-701731"/>
              <a:ext cx="16380101" cy="9106445"/>
              <a:chOff x="1859573" y="980342"/>
              <a:chExt cx="8282354" cy="5139104"/>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grpSp>
        <p:grpSp>
          <p:nvGrpSpPr>
            <p:cNvPr id="20" name="Group 19">
              <a:extLst>
                <a:ext uri="{FF2B5EF4-FFF2-40B4-BE49-F238E27FC236}">
                  <a16:creationId xmlns:a16="http://schemas.microsoft.com/office/drawing/2014/main" id="{F01593A2-BBBE-4C89-AB2A-4D58ADCFC0E3}"/>
                </a:ext>
              </a:extLst>
            </p:cNvPr>
            <p:cNvGrpSpPr/>
            <p:nvPr/>
          </p:nvGrpSpPr>
          <p:grpSpPr>
            <a:xfrm>
              <a:off x="10594233" y="6118654"/>
              <a:ext cx="2579210" cy="1573748"/>
              <a:chOff x="10692844" y="5873920"/>
              <a:chExt cx="2579210" cy="1573748"/>
            </a:xfrm>
          </p:grpSpPr>
          <p:sp>
            <p:nvSpPr>
              <p:cNvPr id="21" name="TextBox 20">
                <a:extLst>
                  <a:ext uri="{FF2B5EF4-FFF2-40B4-BE49-F238E27FC236}">
                    <a16:creationId xmlns:a16="http://schemas.microsoft.com/office/drawing/2014/main" id="{772EFDDD-EC6D-4ECD-9FAF-2870D623B3C8}"/>
                  </a:ext>
                </a:extLst>
              </p:cNvPr>
              <p:cNvSpPr txBox="1"/>
              <p:nvPr/>
            </p:nvSpPr>
            <p:spPr>
              <a:xfrm>
                <a:off x="10692844" y="5873920"/>
                <a:ext cx="2579210" cy="787878"/>
              </a:xfrm>
              <a:prstGeom prst="rect">
                <a:avLst/>
              </a:prstGeom>
              <a:solidFill>
                <a:schemeClr val="accent4">
                  <a:lumMod val="20000"/>
                  <a:lumOff val="80000"/>
                </a:schemeClr>
              </a:solidFill>
              <a:ln>
                <a:solidFill>
                  <a:schemeClr val="tx1"/>
                </a:solidFill>
              </a:ln>
            </p:spPr>
            <p:txBody>
              <a:bodyPr wrap="square" rtlCol="0">
                <a:spAutoFit/>
              </a:bodyPr>
              <a:lstStyle/>
              <a:p>
                <a:r>
                  <a:rPr lang="en-US" sz="3200" b="1" dirty="0"/>
                  <a:t>Player 1</a:t>
                </a:r>
              </a:p>
            </p:txBody>
          </p:sp>
          <p:sp>
            <p:nvSpPr>
              <p:cNvPr id="22" name="TextBox 21">
                <a:hlinkClick r:id="rId4" action="ppaction://hlinksldjump"/>
                <a:extLst>
                  <a:ext uri="{FF2B5EF4-FFF2-40B4-BE49-F238E27FC236}">
                    <a16:creationId xmlns:a16="http://schemas.microsoft.com/office/drawing/2014/main" id="{5A1C8839-7133-4ADC-BC75-12971A5A180E}"/>
                  </a:ext>
                </a:extLst>
              </p:cNvPr>
              <p:cNvSpPr txBox="1"/>
              <p:nvPr/>
            </p:nvSpPr>
            <p:spPr>
              <a:xfrm>
                <a:off x="11080609" y="6950060"/>
                <a:ext cx="1611571" cy="497608"/>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End Turn</a:t>
                </a:r>
                <a:endParaRPr lang="en-US" sz="3200" b="1" dirty="0"/>
              </a:p>
            </p:txBody>
          </p:sp>
        </p:grpSp>
        <p:sp>
          <p:nvSpPr>
            <p:cNvPr id="27" name="TextBox 26">
              <a:extLst>
                <a:ext uri="{FF2B5EF4-FFF2-40B4-BE49-F238E27FC236}">
                  <a16:creationId xmlns:a16="http://schemas.microsoft.com/office/drawing/2014/main" id="{41A1347C-E2F0-439E-AD0E-7828CA0C9229}"/>
                </a:ext>
              </a:extLst>
            </p:cNvPr>
            <p:cNvSpPr txBox="1"/>
            <p:nvPr/>
          </p:nvSpPr>
          <p:spPr>
            <a:xfrm>
              <a:off x="10513454" y="1056924"/>
              <a:ext cx="3980188" cy="1990431"/>
            </a:xfrm>
            <a:prstGeom prst="rect">
              <a:avLst/>
            </a:prstGeom>
            <a:solidFill>
              <a:schemeClr val="bg1"/>
            </a:solidFill>
            <a:ln>
              <a:solidFill>
                <a:schemeClr val="tx1"/>
              </a:solidFill>
            </a:ln>
          </p:spPr>
          <p:txBody>
            <a:bodyPr wrap="square" rtlCol="0">
              <a:spAutoFit/>
            </a:bodyPr>
            <a:lstStyle/>
            <a:p>
              <a:r>
                <a:rPr lang="en-US" dirty="0"/>
                <a:t>UC9:</a:t>
              </a:r>
            </a:p>
            <a:p>
              <a:endParaRPr lang="en-US" dirty="0"/>
            </a:p>
            <a:p>
              <a:r>
                <a:rPr lang="en-US" dirty="0"/>
                <a:t>The player has now moved position and can end their turn</a:t>
              </a:r>
            </a:p>
          </p:txBody>
        </p:sp>
        <p:grpSp>
          <p:nvGrpSpPr>
            <p:cNvPr id="19" name="Group 18">
              <a:extLst>
                <a:ext uri="{FF2B5EF4-FFF2-40B4-BE49-F238E27FC236}">
                  <a16:creationId xmlns:a16="http://schemas.microsoft.com/office/drawing/2014/main" id="{2FDD7BD4-F805-454B-9158-F82FA9560A0E}"/>
                </a:ext>
              </a:extLst>
            </p:cNvPr>
            <p:cNvGrpSpPr/>
            <p:nvPr/>
          </p:nvGrpSpPr>
          <p:grpSpPr>
            <a:xfrm>
              <a:off x="-602825" y="-298450"/>
              <a:ext cx="10251991" cy="8166099"/>
              <a:chOff x="-602825" y="-298450"/>
              <a:chExt cx="10251991" cy="8166099"/>
            </a:xfrm>
          </p:grpSpPr>
          <p:pic>
            <p:nvPicPr>
              <p:cNvPr id="3" name="Picture 2" descr="Diagram&#10;&#10;Description automatically generated with medium confidence">
                <a:extLst>
                  <a:ext uri="{FF2B5EF4-FFF2-40B4-BE49-F238E27FC236}">
                    <a16:creationId xmlns:a16="http://schemas.microsoft.com/office/drawing/2014/main" id="{40E49DD6-C76A-4ABB-BFB0-484EF1F9C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6" name="Picture 6">
                <a:extLst>
                  <a:ext uri="{FF2B5EF4-FFF2-40B4-BE49-F238E27FC236}">
                    <a16:creationId xmlns:a16="http://schemas.microsoft.com/office/drawing/2014/main" id="{6CF7A88A-8A14-412A-872F-2EEDF0D68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000AA006-CCAE-41B2-A981-16323F886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extBox 22">
            <a:extLst>
              <a:ext uri="{FF2B5EF4-FFF2-40B4-BE49-F238E27FC236}">
                <a16:creationId xmlns:a16="http://schemas.microsoft.com/office/drawing/2014/main" id="{A8CAEA04-AA3A-3867-9AC1-C1D9ECFBA874}"/>
              </a:ext>
            </a:extLst>
          </p:cNvPr>
          <p:cNvSpPr txBox="1"/>
          <p:nvPr/>
        </p:nvSpPr>
        <p:spPr>
          <a:xfrm>
            <a:off x="10264286" y="6347336"/>
            <a:ext cx="1860645" cy="276999"/>
          </a:xfrm>
          <a:prstGeom prst="rect">
            <a:avLst/>
          </a:prstGeom>
          <a:solidFill>
            <a:schemeClr val="bg1"/>
          </a:solidFill>
          <a:ln>
            <a:solidFill>
              <a:schemeClr val="tx1"/>
            </a:solidFill>
          </a:ln>
        </p:spPr>
        <p:txBody>
          <a:bodyPr wrap="square" rtlCol="0">
            <a:spAutoFit/>
          </a:bodyPr>
          <a:lstStyle/>
          <a:p>
            <a:r>
              <a:rPr lang="en-US" sz="1200" dirty="0"/>
              <a:t>Press to end the users turn</a:t>
            </a:r>
            <a:endParaRPr lang="en-GB" sz="1200" dirty="0"/>
          </a:p>
        </p:txBody>
      </p:sp>
      <p:cxnSp>
        <p:nvCxnSpPr>
          <p:cNvPr id="24" name="Straight Arrow Connector 23">
            <a:extLst>
              <a:ext uri="{FF2B5EF4-FFF2-40B4-BE49-F238E27FC236}">
                <a16:creationId xmlns:a16="http://schemas.microsoft.com/office/drawing/2014/main" id="{99703D46-34F4-9F2F-B5EF-19595411CD64}"/>
              </a:ext>
            </a:extLst>
          </p:cNvPr>
          <p:cNvCxnSpPr>
            <a:cxnSpLocks/>
          </p:cNvCxnSpPr>
          <p:nvPr/>
        </p:nvCxnSpPr>
        <p:spPr>
          <a:xfrm flipH="1" flipV="1">
            <a:off x="9928860" y="6200633"/>
            <a:ext cx="399988" cy="2587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6BDC6FA8-F915-D226-6F17-33A679CC22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6167" y="2677125"/>
            <a:ext cx="372483" cy="4007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1DE3ACA9-1057-084D-291B-1488165D2A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1686" y="3908579"/>
            <a:ext cx="372483" cy="4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9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D472B3-5CF2-E43F-F56E-BE50F9E81B09}"/>
              </a:ext>
            </a:extLst>
          </p:cNvPr>
          <p:cNvGrpSpPr/>
          <p:nvPr/>
        </p:nvGrpSpPr>
        <p:grpSpPr>
          <a:xfrm>
            <a:off x="198121" y="86015"/>
            <a:ext cx="11582400" cy="6771985"/>
            <a:chOff x="-1621333" y="-765231"/>
            <a:chExt cx="17291956" cy="9231084"/>
          </a:xfrm>
        </p:grpSpPr>
        <p:grpSp>
          <p:nvGrpSpPr>
            <p:cNvPr id="4" name="Group 3">
              <a:extLst>
                <a:ext uri="{FF2B5EF4-FFF2-40B4-BE49-F238E27FC236}">
                  <a16:creationId xmlns:a16="http://schemas.microsoft.com/office/drawing/2014/main" id="{92EC63CD-5F57-4EFF-B44A-E09F292EEC72}"/>
                </a:ext>
              </a:extLst>
            </p:cNvPr>
            <p:cNvGrpSpPr/>
            <p:nvPr/>
          </p:nvGrpSpPr>
          <p:grpSpPr>
            <a:xfrm>
              <a:off x="-1621333" y="-765231"/>
              <a:ext cx="17291956" cy="9231084"/>
              <a:chOff x="1859573" y="980342"/>
              <a:chExt cx="8743420" cy="5209442"/>
            </a:xfrm>
          </p:grpSpPr>
          <p:sp>
            <p:nvSpPr>
              <p:cNvPr id="5" name="Rectangle 4">
                <a:extLst>
                  <a:ext uri="{FF2B5EF4-FFF2-40B4-BE49-F238E27FC236}">
                    <a16:creationId xmlns:a16="http://schemas.microsoft.com/office/drawing/2014/main" id="{4042344C-359C-4073-8A74-46ED10E810A5}"/>
                  </a:ext>
                </a:extLst>
              </p:cNvPr>
              <p:cNvSpPr/>
              <p:nvPr/>
            </p:nvSpPr>
            <p:spPr>
              <a:xfrm>
                <a:off x="1859573" y="980342"/>
                <a:ext cx="8282354" cy="5139104"/>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Wave with solid fill">
                <a:extLst>
                  <a:ext uri="{FF2B5EF4-FFF2-40B4-BE49-F238E27FC236}">
                    <a16:creationId xmlns:a16="http://schemas.microsoft.com/office/drawing/2014/main" id="{37B787D0-C0F0-410E-9C15-9E9473E9F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6223" y="4259873"/>
                <a:ext cx="914400" cy="914400"/>
              </a:xfrm>
              <a:prstGeom prst="rect">
                <a:avLst/>
              </a:prstGeom>
            </p:spPr>
          </p:pic>
          <p:sp>
            <p:nvSpPr>
              <p:cNvPr id="7" name="Rectangle 6">
                <a:extLst>
                  <a:ext uri="{FF2B5EF4-FFF2-40B4-BE49-F238E27FC236}">
                    <a16:creationId xmlns:a16="http://schemas.microsoft.com/office/drawing/2014/main" id="{F8AEB8B8-56BA-4676-8311-AEF31332A258}"/>
                  </a:ext>
                </a:extLst>
              </p:cNvPr>
              <p:cNvSpPr/>
              <p:nvPr/>
            </p:nvSpPr>
            <p:spPr>
              <a:xfrm>
                <a:off x="1859573" y="4717073"/>
                <a:ext cx="8282354" cy="1402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Wave with solid fill">
                <a:extLst>
                  <a:ext uri="{FF2B5EF4-FFF2-40B4-BE49-F238E27FC236}">
                    <a16:creationId xmlns:a16="http://schemas.microsoft.com/office/drawing/2014/main" id="{A4BF2890-A16B-4FD9-A724-0CB1AAA3F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9788" y="4259873"/>
                <a:ext cx="914400" cy="914400"/>
              </a:xfrm>
              <a:prstGeom prst="rect">
                <a:avLst/>
              </a:prstGeom>
            </p:spPr>
          </p:pic>
          <p:pic>
            <p:nvPicPr>
              <p:cNvPr id="9" name="Graphic 8" descr="Wave with solid fill">
                <a:extLst>
                  <a:ext uri="{FF2B5EF4-FFF2-40B4-BE49-F238E27FC236}">
                    <a16:creationId xmlns:a16="http://schemas.microsoft.com/office/drawing/2014/main" id="{EC3FD59D-0F1C-432B-83CE-CF857A348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8467" y="4259873"/>
                <a:ext cx="914400" cy="914400"/>
              </a:xfrm>
              <a:prstGeom prst="rect">
                <a:avLst/>
              </a:prstGeom>
            </p:spPr>
          </p:pic>
          <p:pic>
            <p:nvPicPr>
              <p:cNvPr id="10" name="Graphic 9" descr="Seaweed with solid fill">
                <a:extLst>
                  <a:ext uri="{FF2B5EF4-FFF2-40B4-BE49-F238E27FC236}">
                    <a16:creationId xmlns:a16="http://schemas.microsoft.com/office/drawing/2014/main" id="{29A77B82-E0AF-4FF3-B267-95954218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0892" y="5209973"/>
                <a:ext cx="914400" cy="914400"/>
              </a:xfrm>
              <a:prstGeom prst="rect">
                <a:avLst/>
              </a:prstGeom>
            </p:spPr>
          </p:pic>
          <p:pic>
            <p:nvPicPr>
              <p:cNvPr id="11" name="Graphic 10" descr="Seaweed with solid fill">
                <a:extLst>
                  <a:ext uri="{FF2B5EF4-FFF2-40B4-BE49-F238E27FC236}">
                    <a16:creationId xmlns:a16="http://schemas.microsoft.com/office/drawing/2014/main" id="{1BEC831A-D766-4AE1-BAC7-07C0F4818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849" y="5508381"/>
                <a:ext cx="615992" cy="615992"/>
              </a:xfrm>
              <a:prstGeom prst="rect">
                <a:avLst/>
              </a:prstGeom>
            </p:spPr>
          </p:pic>
          <p:pic>
            <p:nvPicPr>
              <p:cNvPr id="12" name="Graphic 11" descr="Seaweed with solid fill">
                <a:extLst>
                  <a:ext uri="{FF2B5EF4-FFF2-40B4-BE49-F238E27FC236}">
                    <a16:creationId xmlns:a16="http://schemas.microsoft.com/office/drawing/2014/main" id="{DE3C1DDE-E1CD-4294-A9FA-54192343A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9611" y="5220432"/>
                <a:ext cx="914400" cy="914400"/>
              </a:xfrm>
              <a:prstGeom prst="rect">
                <a:avLst/>
              </a:prstGeom>
            </p:spPr>
          </p:pic>
          <p:pic>
            <p:nvPicPr>
              <p:cNvPr id="13" name="Graphic 12" descr="Tropical scene with solid fill">
                <a:extLst>
                  <a:ext uri="{FF2B5EF4-FFF2-40B4-BE49-F238E27FC236}">
                    <a16:creationId xmlns:a16="http://schemas.microsoft.com/office/drawing/2014/main" id="{DCC56CBA-8A16-4C0A-86D2-88FE8216265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8034"/>
              <a:stretch/>
            </p:blipFill>
            <p:spPr>
              <a:xfrm>
                <a:off x="7901773" y="2957977"/>
                <a:ext cx="2701220" cy="1944000"/>
              </a:xfrm>
              <a:prstGeom prst="rect">
                <a:avLst/>
              </a:prstGeom>
            </p:spPr>
          </p:pic>
          <p:pic>
            <p:nvPicPr>
              <p:cNvPr id="14" name="Graphic 13" descr="Fish with solid fill">
                <a:extLst>
                  <a:ext uri="{FF2B5EF4-FFF2-40B4-BE49-F238E27FC236}">
                    <a16:creationId xmlns:a16="http://schemas.microsoft.com/office/drawing/2014/main" id="{A4804ECC-BA2B-414D-9643-F290A84E4F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1935" y="4901977"/>
                <a:ext cx="914400" cy="914400"/>
              </a:xfrm>
              <a:prstGeom prst="rect">
                <a:avLst/>
              </a:prstGeom>
            </p:spPr>
          </p:pic>
          <p:pic>
            <p:nvPicPr>
              <p:cNvPr id="15" name="Graphic 14" descr="Crab with solid fill">
                <a:extLst>
                  <a:ext uri="{FF2B5EF4-FFF2-40B4-BE49-F238E27FC236}">
                    <a16:creationId xmlns:a16="http://schemas.microsoft.com/office/drawing/2014/main" id="{BBAB39F0-C503-4C16-B503-2E20858DA1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5251" y="5275384"/>
                <a:ext cx="914400" cy="914400"/>
              </a:xfrm>
              <a:prstGeom prst="rect">
                <a:avLst/>
              </a:prstGeom>
            </p:spPr>
          </p:pic>
          <p:pic>
            <p:nvPicPr>
              <p:cNvPr id="16" name="Graphic 15" descr="Fish with solid fill">
                <a:extLst>
                  <a:ext uri="{FF2B5EF4-FFF2-40B4-BE49-F238E27FC236}">
                    <a16:creationId xmlns:a16="http://schemas.microsoft.com/office/drawing/2014/main" id="{D98E642E-64C2-498C-B54B-E35C4BD0A8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7819" y="4655527"/>
                <a:ext cx="914400" cy="914400"/>
              </a:xfrm>
              <a:prstGeom prst="rect">
                <a:avLst/>
              </a:prstGeom>
            </p:spPr>
          </p:pic>
        </p:grpSp>
        <p:sp>
          <p:nvSpPr>
            <p:cNvPr id="27" name="TextBox 26">
              <a:extLst>
                <a:ext uri="{FF2B5EF4-FFF2-40B4-BE49-F238E27FC236}">
                  <a16:creationId xmlns:a16="http://schemas.microsoft.com/office/drawing/2014/main" id="{DAB46803-50DC-4799-99BB-253219175768}"/>
                </a:ext>
              </a:extLst>
            </p:cNvPr>
            <p:cNvSpPr txBox="1"/>
            <p:nvPr/>
          </p:nvSpPr>
          <p:spPr>
            <a:xfrm>
              <a:off x="7386544" y="-278467"/>
              <a:ext cx="7027955" cy="6083314"/>
            </a:xfrm>
            <a:prstGeom prst="rect">
              <a:avLst/>
            </a:prstGeom>
            <a:solidFill>
              <a:schemeClr val="accent4">
                <a:lumMod val="20000"/>
                <a:lumOff val="80000"/>
              </a:schemeClr>
            </a:solidFill>
            <a:ln w="38100">
              <a:solidFill>
                <a:schemeClr val="tx1"/>
              </a:solidFill>
            </a:ln>
          </p:spPr>
          <p:txBody>
            <a:bodyPr wrap="square" rtlCol="0">
              <a:spAutoFit/>
            </a:bodyPr>
            <a:lstStyle/>
            <a:p>
              <a:pPr algn="ctr"/>
              <a:r>
                <a:rPr lang="en-US" sz="2800" dirty="0">
                  <a:latin typeface="Blackadder ITC" panose="04020505051007020D02" pitchFamily="82" charset="0"/>
                </a:rPr>
                <a:t>Congratulations</a:t>
              </a:r>
            </a:p>
            <a:p>
              <a:pPr algn="ctr"/>
              <a:endParaRPr lang="en-US" sz="2800" dirty="0">
                <a:latin typeface="Blackadder ITC" panose="04020505051007020D02" pitchFamily="82" charset="0"/>
              </a:endParaRPr>
            </a:p>
            <a:p>
              <a:pPr algn="ctr"/>
              <a:r>
                <a:rPr lang="en-US" sz="2800" dirty="0">
                  <a:latin typeface="Blackadder ITC" panose="04020505051007020D02" pitchFamily="82" charset="0"/>
                </a:rPr>
                <a:t>Player 3 has won!</a:t>
              </a:r>
            </a:p>
            <a:p>
              <a:pPr algn="ctr"/>
              <a:endParaRPr lang="en-US" sz="4000" dirty="0">
                <a:latin typeface="Blackadder ITC" panose="04020505051007020D02" pitchFamily="82" charset="0"/>
              </a:endParaRPr>
            </a:p>
            <a:p>
              <a:pPr algn="ctr"/>
              <a:endParaRPr lang="en-US" sz="4000" dirty="0">
                <a:latin typeface="Blackadder ITC" panose="04020505051007020D02" pitchFamily="82" charset="0"/>
              </a:endParaRPr>
            </a:p>
            <a:p>
              <a:pPr algn="ctr"/>
              <a:endParaRPr lang="en-US" sz="4000" dirty="0">
                <a:latin typeface="Blackadder ITC" panose="04020505051007020D02" pitchFamily="82" charset="0"/>
              </a:endParaRPr>
            </a:p>
            <a:p>
              <a:pPr algn="ctr"/>
              <a:endParaRPr lang="en-US" sz="4000" dirty="0">
                <a:latin typeface="Blackadder ITC" panose="04020505051007020D02" pitchFamily="82" charset="0"/>
              </a:endParaRPr>
            </a:p>
            <a:p>
              <a:r>
                <a:rPr lang="en-US" sz="2000" dirty="0">
                  <a:latin typeface="Blackadder ITC" panose="04020505051007020D02" pitchFamily="82" charset="0"/>
                </a:rPr>
                <a:t>End Game		Start New Game</a:t>
              </a:r>
            </a:p>
            <a:p>
              <a:endParaRPr lang="en-US" sz="2000" b="1" dirty="0"/>
            </a:p>
          </p:txBody>
        </p:sp>
        <p:sp>
          <p:nvSpPr>
            <p:cNvPr id="26" name="TextBox 25">
              <a:extLst>
                <a:ext uri="{FF2B5EF4-FFF2-40B4-BE49-F238E27FC236}">
                  <a16:creationId xmlns:a16="http://schemas.microsoft.com/office/drawing/2014/main" id="{457699F3-0A9F-4425-A8E4-6117B990D0D9}"/>
                </a:ext>
              </a:extLst>
            </p:cNvPr>
            <p:cNvSpPr txBox="1"/>
            <p:nvPr/>
          </p:nvSpPr>
          <p:spPr>
            <a:xfrm>
              <a:off x="7701380" y="6154755"/>
              <a:ext cx="6407822" cy="1887926"/>
            </a:xfrm>
            <a:prstGeom prst="rect">
              <a:avLst/>
            </a:prstGeom>
            <a:solidFill>
              <a:schemeClr val="bg1"/>
            </a:solidFill>
            <a:ln>
              <a:solidFill>
                <a:schemeClr val="tx1"/>
              </a:solidFill>
            </a:ln>
          </p:spPr>
          <p:txBody>
            <a:bodyPr wrap="square" rtlCol="0">
              <a:spAutoFit/>
            </a:bodyPr>
            <a:lstStyle/>
            <a:p>
              <a:r>
                <a:rPr lang="en-US" sz="1400" dirty="0"/>
                <a:t>UC20:</a:t>
              </a:r>
            </a:p>
            <a:p>
              <a:endParaRPr lang="en-US" sz="1400" dirty="0"/>
            </a:p>
            <a:p>
              <a:r>
                <a:rPr lang="en-US" sz="1400" dirty="0"/>
                <a:t>Winning screen once a player has won the game. This displays the players ship and the treasures they collected. End game will close the application while Start new game will take them to the main menu</a:t>
              </a:r>
              <a:endParaRPr lang="en-GB" sz="1400" dirty="0"/>
            </a:p>
          </p:txBody>
        </p:sp>
        <p:pic>
          <p:nvPicPr>
            <p:cNvPr id="2050" name="Picture 2">
              <a:extLst>
                <a:ext uri="{FF2B5EF4-FFF2-40B4-BE49-F238E27FC236}">
                  <a16:creationId xmlns:a16="http://schemas.microsoft.com/office/drawing/2014/main" id="{D0C6934E-D63B-4BC9-B60B-7792D97B41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9362" y="1616096"/>
              <a:ext cx="1097338" cy="10973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EF42C9-3AF6-49CD-9509-90B0C402D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02858" y="1595576"/>
              <a:ext cx="1116282" cy="11162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icture containing silhouette, night sky&#10;&#10;Description automatically generated">
              <a:extLst>
                <a:ext uri="{FF2B5EF4-FFF2-40B4-BE49-F238E27FC236}">
                  <a16:creationId xmlns:a16="http://schemas.microsoft.com/office/drawing/2014/main" id="{1F12AC50-A4F2-4E53-9BB4-B558477611D2}"/>
                </a:ext>
              </a:extLst>
            </p:cNvPr>
            <p:cNvPicPr>
              <a:picLocks noChangeAspect="1"/>
            </p:cNvPicPr>
            <p:nvPr/>
          </p:nvPicPr>
          <p:blipFill rotWithShape="1">
            <a:blip r:embed="rId14">
              <a:extLst>
                <a:ext uri="{28A0092B-C50C-407E-A947-70E740481C1C}">
                  <a14:useLocalDpi xmlns:a14="http://schemas.microsoft.com/office/drawing/2010/main" val="0"/>
                </a:ext>
              </a:extLst>
            </a:blip>
            <a:srcRect l="28553" t="32806" r="39038" b="29520"/>
            <a:stretch/>
          </p:blipFill>
          <p:spPr>
            <a:xfrm>
              <a:off x="10057666" y="2452181"/>
              <a:ext cx="1347140" cy="1565993"/>
            </a:xfrm>
            <a:prstGeom prst="rect">
              <a:avLst/>
            </a:prstGeom>
          </p:spPr>
        </p:pic>
        <p:pic>
          <p:nvPicPr>
            <p:cNvPr id="35" name="Picture 34" descr="Icon&#10;&#10;Description automatically generated with low confidence">
              <a:extLst>
                <a:ext uri="{FF2B5EF4-FFF2-40B4-BE49-F238E27FC236}">
                  <a16:creationId xmlns:a16="http://schemas.microsoft.com/office/drawing/2014/main" id="{5BAFC831-4803-4C29-975C-E34ED2959A7B}"/>
                </a:ext>
              </a:extLst>
            </p:cNvPr>
            <p:cNvPicPr>
              <a:picLocks noChangeAspect="1"/>
            </p:cNvPicPr>
            <p:nvPr/>
          </p:nvPicPr>
          <p:blipFill rotWithShape="1">
            <a:blip r:embed="rId15">
              <a:extLst>
                <a:ext uri="{28A0092B-C50C-407E-A947-70E740481C1C}">
                  <a14:useLocalDpi xmlns:a14="http://schemas.microsoft.com/office/drawing/2010/main" val="0"/>
                </a:ext>
              </a:extLst>
            </a:blip>
            <a:srcRect l="21052" t="40299" r="38081" b="30909"/>
            <a:stretch/>
          </p:blipFill>
          <p:spPr>
            <a:xfrm>
              <a:off x="11527378" y="3032780"/>
              <a:ext cx="992178" cy="699018"/>
            </a:xfrm>
            <a:prstGeom prst="rect">
              <a:avLst/>
            </a:prstGeom>
          </p:spPr>
        </p:pic>
        <p:pic>
          <p:nvPicPr>
            <p:cNvPr id="36" name="Picture 6">
              <a:extLst>
                <a:ext uri="{FF2B5EF4-FFF2-40B4-BE49-F238E27FC236}">
                  <a16:creationId xmlns:a16="http://schemas.microsoft.com/office/drawing/2014/main" id="{9836C9F0-9CB9-4594-ABFE-EEADEACCAD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0536" y="1805662"/>
              <a:ext cx="2020972" cy="202097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EC2F3B0-5E0A-4AD6-BCB8-95F74D1B407B}"/>
                </a:ext>
              </a:extLst>
            </p:cNvPr>
            <p:cNvGrpSpPr/>
            <p:nvPr/>
          </p:nvGrpSpPr>
          <p:grpSpPr>
            <a:xfrm>
              <a:off x="-1397000" y="-400210"/>
              <a:ext cx="8696471" cy="7537609"/>
              <a:chOff x="-602825" y="-298450"/>
              <a:chExt cx="10251991" cy="8166099"/>
            </a:xfrm>
          </p:grpSpPr>
          <p:pic>
            <p:nvPicPr>
              <p:cNvPr id="32" name="Picture 31" descr="Diagram&#10;&#10;Description automatically generated with medium confidence">
                <a:extLst>
                  <a:ext uri="{FF2B5EF4-FFF2-40B4-BE49-F238E27FC236}">
                    <a16:creationId xmlns:a16="http://schemas.microsoft.com/office/drawing/2014/main" id="{E04B67BD-67D4-4866-919E-78BD30B7C6F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2825" y="-298450"/>
                <a:ext cx="10251991" cy="8166099"/>
              </a:xfrm>
              <a:prstGeom prst="rect">
                <a:avLst/>
              </a:prstGeom>
            </p:spPr>
          </p:pic>
          <p:pic>
            <p:nvPicPr>
              <p:cNvPr id="33" name="Picture 2">
                <a:extLst>
                  <a:ext uri="{FF2B5EF4-FFF2-40B4-BE49-F238E27FC236}">
                    <a16:creationId xmlns:a16="http://schemas.microsoft.com/office/drawing/2014/main" id="{436C71F7-02E2-4C40-947D-CA3760A35C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8723" y="448834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F06B620E-EE72-4999-88B1-E77CC8AFCE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68717" y="28451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9167FF98-3C35-4EEA-9940-AC0275D6B3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8723" y="281686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a:extLst>
                  <a:ext uri="{FF2B5EF4-FFF2-40B4-BE49-F238E27FC236}">
                    <a16:creationId xmlns:a16="http://schemas.microsoft.com/office/drawing/2014/main" id="{477A2396-8C74-4D4F-A1DB-CCD8EC51A9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8717" y="484265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0" name="Picture 29" descr="Icon&#10;&#10;Description automatically generated with low confidence">
            <a:extLst>
              <a:ext uri="{FF2B5EF4-FFF2-40B4-BE49-F238E27FC236}">
                <a16:creationId xmlns:a16="http://schemas.microsoft.com/office/drawing/2014/main" id="{BB6BAD2C-FE14-DA64-1C42-4AE9B0DAD2FD}"/>
              </a:ext>
            </a:extLst>
          </p:cNvPr>
          <p:cNvPicPr>
            <a:picLocks noChangeAspect="1"/>
          </p:cNvPicPr>
          <p:nvPr/>
        </p:nvPicPr>
        <p:blipFill rotWithShape="1">
          <a:blip r:embed="rId15">
            <a:extLst>
              <a:ext uri="{28A0092B-C50C-407E-A947-70E740481C1C}">
                <a14:useLocalDpi xmlns:a14="http://schemas.microsoft.com/office/drawing/2010/main" val="0"/>
              </a:ext>
            </a:extLst>
          </a:blip>
          <a:srcRect l="21052" t="40299" r="38081" b="30909"/>
          <a:stretch/>
        </p:blipFill>
        <p:spPr>
          <a:xfrm>
            <a:off x="9616090" y="2869008"/>
            <a:ext cx="664575" cy="512804"/>
          </a:xfrm>
          <a:prstGeom prst="rect">
            <a:avLst/>
          </a:prstGeom>
        </p:spPr>
      </p:pic>
      <p:cxnSp>
        <p:nvCxnSpPr>
          <p:cNvPr id="39" name="Straight Arrow Connector 38">
            <a:extLst>
              <a:ext uri="{FF2B5EF4-FFF2-40B4-BE49-F238E27FC236}">
                <a16:creationId xmlns:a16="http://schemas.microsoft.com/office/drawing/2014/main" id="{1AA6CC2C-A0BE-7337-E347-F9FFB7A5BFE7}"/>
              </a:ext>
            </a:extLst>
          </p:cNvPr>
          <p:cNvCxnSpPr>
            <a:cxnSpLocks/>
          </p:cNvCxnSpPr>
          <p:nvPr/>
        </p:nvCxnSpPr>
        <p:spPr>
          <a:xfrm flipH="1" flipV="1">
            <a:off x="10479986" y="4508140"/>
            <a:ext cx="459165" cy="4605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7FE66A3-07D4-A336-8257-DF82E2EEAB1D}"/>
              </a:ext>
            </a:extLst>
          </p:cNvPr>
          <p:cNvSpPr txBox="1"/>
          <p:nvPr/>
        </p:nvSpPr>
        <p:spPr>
          <a:xfrm>
            <a:off x="10181953" y="4952641"/>
            <a:ext cx="1860645" cy="461665"/>
          </a:xfrm>
          <a:prstGeom prst="rect">
            <a:avLst/>
          </a:prstGeom>
          <a:solidFill>
            <a:schemeClr val="bg1"/>
          </a:solidFill>
          <a:ln>
            <a:solidFill>
              <a:schemeClr val="tx1"/>
            </a:solidFill>
          </a:ln>
        </p:spPr>
        <p:txBody>
          <a:bodyPr wrap="square" rtlCol="0">
            <a:spAutoFit/>
          </a:bodyPr>
          <a:lstStyle/>
          <a:p>
            <a:r>
              <a:rPr lang="en-US" sz="1200" dirty="0"/>
              <a:t>Press to take the user back to the nickname menu</a:t>
            </a:r>
            <a:endParaRPr lang="en-GB" sz="1200" dirty="0"/>
          </a:p>
        </p:txBody>
      </p:sp>
      <p:sp>
        <p:nvSpPr>
          <p:cNvPr id="18" name="TextBox 17">
            <a:hlinkClick r:id="rId21" action="ppaction://hlinksldjump"/>
            <a:extLst>
              <a:ext uri="{FF2B5EF4-FFF2-40B4-BE49-F238E27FC236}">
                <a16:creationId xmlns:a16="http://schemas.microsoft.com/office/drawing/2014/main" id="{3F942952-9DDD-9087-A7FA-EADCE5601AF0}"/>
              </a:ext>
            </a:extLst>
          </p:cNvPr>
          <p:cNvSpPr txBox="1"/>
          <p:nvPr/>
        </p:nvSpPr>
        <p:spPr>
          <a:xfrm>
            <a:off x="8904685" y="3929963"/>
            <a:ext cx="1719771" cy="667894"/>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3133593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1431</Words>
  <Application>Microsoft Macintosh PowerPoint</Application>
  <PresentationFormat>Widescreen</PresentationFormat>
  <Paragraphs>292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Blackadder ITC</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Khalid Aslam</dc:creator>
  <cp:lastModifiedBy>Mukhriz Mustafa</cp:lastModifiedBy>
  <cp:revision>188</cp:revision>
  <dcterms:created xsi:type="dcterms:W3CDTF">2022-02-07T11:40:09Z</dcterms:created>
  <dcterms:modified xsi:type="dcterms:W3CDTF">2022-05-03T15:39:30Z</dcterms:modified>
</cp:coreProperties>
</file>